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D6E6FD-DE44-4738-A4D3-7B344E930383}" type="datetimeFigureOut">
              <a:rPr lang="en-IE" smtClean="0"/>
              <a:t>30/01/2012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F225F6-846C-4060-928B-9EB5A596727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6E6FD-DE44-4738-A4D3-7B344E930383}" type="datetimeFigureOut">
              <a:rPr lang="en-IE" smtClean="0"/>
              <a:t>30/01/2012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225F6-846C-4060-928B-9EB5A596727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6E6FD-DE44-4738-A4D3-7B344E930383}" type="datetimeFigureOut">
              <a:rPr lang="en-IE" smtClean="0"/>
              <a:t>30/01/2012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225F6-846C-4060-928B-9EB5A596727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6E6FD-DE44-4738-A4D3-7B344E930383}" type="datetimeFigureOut">
              <a:rPr lang="en-IE" smtClean="0"/>
              <a:t>30/01/2012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225F6-846C-4060-928B-9EB5A5967278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6E6FD-DE44-4738-A4D3-7B344E930383}" type="datetimeFigureOut">
              <a:rPr lang="en-IE" smtClean="0"/>
              <a:t>30/01/2012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225F6-846C-4060-928B-9EB5A5967278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6E6FD-DE44-4738-A4D3-7B344E930383}" type="datetimeFigureOut">
              <a:rPr lang="en-IE" smtClean="0"/>
              <a:t>30/01/2012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225F6-846C-4060-928B-9EB5A5967278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6E6FD-DE44-4738-A4D3-7B344E930383}" type="datetimeFigureOut">
              <a:rPr lang="en-IE" smtClean="0"/>
              <a:t>30/01/2012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225F6-846C-4060-928B-9EB5A5967278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6E6FD-DE44-4738-A4D3-7B344E930383}" type="datetimeFigureOut">
              <a:rPr lang="en-IE" smtClean="0"/>
              <a:t>30/01/2012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225F6-846C-4060-928B-9EB5A5967278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6E6FD-DE44-4738-A4D3-7B344E930383}" type="datetimeFigureOut">
              <a:rPr lang="en-IE" smtClean="0"/>
              <a:t>30/01/2012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225F6-846C-4060-928B-9EB5A596727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D6E6FD-DE44-4738-A4D3-7B344E930383}" type="datetimeFigureOut">
              <a:rPr lang="en-IE" smtClean="0"/>
              <a:t>30/01/2012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225F6-846C-4060-928B-9EB5A5967278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D6E6FD-DE44-4738-A4D3-7B344E930383}" type="datetimeFigureOut">
              <a:rPr lang="en-IE" smtClean="0"/>
              <a:t>30/01/2012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F225F6-846C-4060-928B-9EB5A5967278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D6E6FD-DE44-4738-A4D3-7B344E930383}" type="datetimeFigureOut">
              <a:rPr lang="en-IE" smtClean="0"/>
              <a:t>30/01/2012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F225F6-846C-4060-928B-9EB5A5967278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glenbrook.k12.il.us/gbssci/phys/Class/energy/u5l1b1.g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iencejoywagon.com/physicszone/05work-energy/consofenergy.php" TargetMode="External"/><Relationship Id="rId5" Type="http://schemas.openxmlformats.org/officeDocument/2006/relationships/hyperlink" Target="http://multimedia.mcb.harvard.edu/anim_rhino.html" TargetMode="External"/><Relationship Id="rId4" Type="http://schemas.openxmlformats.org/officeDocument/2006/relationships/image" Target="http://www.physicsclassroom.com/Class/energy/u5l1d11.gi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learningzone/clips/potential-and-kinetic-energy/268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energysavers.gov/your_home/electricity/index.cfm/mytopic=1050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http://www.fiu.edu/~kramerl/Teaching/2049S06/WarmUps/Assets/5a20_002.gif" TargetMode="External"/><Relationship Id="rId7" Type="http://schemas.openxmlformats.org/officeDocument/2006/relationships/image" Target="http://www.mercola.com/images/newsletter/2005/05/04/light_bulbs.jpg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uk.wrs.yahoo.com/_ylt=A0geulvGpjhFYQIB7nJWBQx./SIG=12nq5sqjs/EXP=1161427014/**http:/www.mercola.com/images/newsletter/2005/05/04/light_bulbs.jpg" TargetMode="External"/><Relationship Id="rId10" Type="http://schemas.openxmlformats.org/officeDocument/2006/relationships/image" Target="http://www.sasktelwebsite.net/coka/Galleryphotos/2553hmmercon.jpg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b="1" smtClean="0"/>
              <a:t>Caibidil 11</a:t>
            </a:r>
            <a:endParaRPr lang="en-IE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smtClean="0"/>
              <a:t>Obair, Fuinneamh, Cumhacht</a:t>
            </a:r>
            <a:endParaRPr lang="en-IE"/>
          </a:p>
        </p:txBody>
      </p:sp>
      <p:pic>
        <p:nvPicPr>
          <p:cNvPr id="5122" name="Picture 2" descr="http://www.physicslessons.com/wor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4" y="332656"/>
            <a:ext cx="3347864" cy="334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energy4me.org/blog/wp-content/uploads/icon_squar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4" y="3429000"/>
            <a:ext cx="331470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35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Fuinneamh atá i gcorp dá bharr gluaiseachta</a:t>
            </a:r>
            <a:endParaRPr lang="en-IE"/>
          </a:p>
          <a:p>
            <a:r>
              <a:rPr lang="en-GB"/>
              <a:t> </a:t>
            </a:r>
            <a:endParaRPr lang="en-IE"/>
          </a:p>
          <a:p>
            <a:r>
              <a:rPr lang="en-GB"/>
              <a:t>Foirmle:	</a:t>
            </a:r>
            <a:r>
              <a:rPr lang="en-GB" b="1"/>
              <a:t>E</a:t>
            </a:r>
            <a:r>
              <a:rPr lang="en-GB" b="1" baseline="-25000"/>
              <a:t>k</a:t>
            </a:r>
            <a:r>
              <a:rPr lang="en-GB" b="1"/>
              <a:t> = ½ mv</a:t>
            </a:r>
            <a:r>
              <a:rPr lang="en-GB" b="1" baseline="30000"/>
              <a:t>2</a:t>
            </a:r>
            <a:endParaRPr lang="en-IE"/>
          </a:p>
          <a:p>
            <a:r>
              <a:rPr lang="en-GB"/>
              <a:t> </a:t>
            </a:r>
            <a:endParaRPr lang="en-IE"/>
          </a:p>
          <a:p>
            <a:r>
              <a:rPr lang="en-GB"/>
              <a:t>M: Mais an choirp atá ag gluaiseacht.</a:t>
            </a:r>
            <a:endParaRPr lang="en-IE"/>
          </a:p>
          <a:p>
            <a:r>
              <a:rPr lang="en-GB"/>
              <a:t>v: Treoluas an choirp.</a:t>
            </a:r>
            <a:endParaRPr lang="en-IE"/>
          </a:p>
          <a:p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smtClean="0"/>
              <a:t>Fuinneamh Cinéiteach</a:t>
            </a:r>
            <a:endParaRPr lang="en-IE" b="1"/>
          </a:p>
        </p:txBody>
      </p:sp>
      <p:pic>
        <p:nvPicPr>
          <p:cNvPr id="6146" name="Picture 2" descr="http://www.grfx.com/brnin2k3/img0150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33056"/>
            <a:ext cx="1713384" cy="228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86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en-GB" smtClean="0"/>
              <a:t>Fuinneamh </a:t>
            </a:r>
            <a:r>
              <a:rPr lang="en-GB"/>
              <a:t>atá i gcorp dá bharr a suíomh i réimse fhórsa (force field</a:t>
            </a:r>
            <a:r>
              <a:rPr lang="en-GB" smtClean="0"/>
              <a:t>)</a:t>
            </a:r>
          </a:p>
          <a:p>
            <a:r>
              <a:rPr lang="en-GB" b="1"/>
              <a:t>Réimse fhórsa: (Force Fields)</a:t>
            </a:r>
            <a:endParaRPr lang="en-IE"/>
          </a:p>
          <a:p>
            <a:pPr lvl="0"/>
            <a:r>
              <a:rPr lang="en-GB"/>
              <a:t>Imtharraingt</a:t>
            </a:r>
            <a:endParaRPr lang="en-IE"/>
          </a:p>
          <a:p>
            <a:pPr lvl="0"/>
            <a:r>
              <a:rPr lang="en-GB"/>
              <a:t>Leictreach</a:t>
            </a:r>
            <a:endParaRPr lang="en-IE"/>
          </a:p>
          <a:p>
            <a:pPr lvl="0"/>
            <a:r>
              <a:rPr lang="en-GB"/>
              <a:t>Réad bheith faoi strus (in a state of strain) m.s. lingeán</a:t>
            </a:r>
            <a:r>
              <a:rPr lang="en-GB" smtClean="0"/>
              <a:t>.</a:t>
            </a:r>
          </a:p>
          <a:p>
            <a:r>
              <a:rPr lang="en-GB" b="1" smtClean="0"/>
              <a:t>Fuinneamh </a:t>
            </a:r>
            <a:r>
              <a:rPr lang="en-GB" b="1"/>
              <a:t>Phoitéinseal dá bharr imtharraingte</a:t>
            </a:r>
            <a:endParaRPr lang="en-IE"/>
          </a:p>
          <a:p>
            <a:r>
              <a:rPr lang="en-GB" b="1" smtClean="0"/>
              <a:t>E</a:t>
            </a:r>
            <a:r>
              <a:rPr lang="en-GB" b="1" baseline="-25000" smtClean="0"/>
              <a:t>p</a:t>
            </a:r>
            <a:r>
              <a:rPr lang="en-GB" b="1" smtClean="0"/>
              <a:t> </a:t>
            </a:r>
            <a:r>
              <a:rPr lang="en-GB" b="1"/>
              <a:t>= mgh</a:t>
            </a:r>
            <a:endParaRPr lang="en-IE"/>
          </a:p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IE" b="1" smtClean="0"/>
              <a:t>Poitéinseal</a:t>
            </a:r>
            <a:endParaRPr lang="en-IE" b="1"/>
          </a:p>
        </p:txBody>
      </p:sp>
      <p:pic>
        <p:nvPicPr>
          <p:cNvPr id="4098" name="Picture 2" descr="http://www.glenbrook.k12.il.us/gbssci/phys/Class/energy/u5l1b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0"/>
            <a:ext cx="2743200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09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96" y="1611854"/>
            <a:ext cx="365800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smtClean="0"/>
              <a:t>Poitéinseal agus cinéiteach- aistriú fhuinnimh ag déanamh obair</a:t>
            </a:r>
            <a:endParaRPr lang="en-IE" b="1"/>
          </a:p>
        </p:txBody>
      </p:sp>
      <p:pic>
        <p:nvPicPr>
          <p:cNvPr id="2051" name="Picture 3" descr="mechanical energy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56814"/>
            <a:ext cx="6687519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09532" y="18448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smtClean="0">
                <a:hlinkClick r:id="rId5"/>
              </a:rPr>
              <a:t>http://multimedia.mcb.harvard.edu/anim_rhino.html</a:t>
            </a:r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4294965" y="264980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smtClean="0">
                <a:hlinkClick r:id="rId6"/>
              </a:rPr>
              <a:t>http://www.sciencejoywagon.com/physicszone/05work-energy/consofenergy.php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17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Nuair </a:t>
            </a:r>
            <a:r>
              <a:rPr lang="en-GB"/>
              <a:t>a imbhuaileann dhá chorp:</a:t>
            </a:r>
            <a:endParaRPr lang="en-IE"/>
          </a:p>
          <a:p>
            <a:pPr lvl="0"/>
            <a:r>
              <a:rPr lang="en-GB" b="1"/>
              <a:t>Imchoimeadtar móiminteam </a:t>
            </a:r>
            <a:r>
              <a:rPr lang="en-GB"/>
              <a:t>de réir prionsabal imchoimead an mhóiminteam.</a:t>
            </a:r>
            <a:endParaRPr lang="en-IE"/>
          </a:p>
          <a:p>
            <a:pPr lvl="0"/>
            <a:r>
              <a:rPr lang="en-GB" b="1"/>
              <a:t>Ní imchoimeadtar fuinneamh cinéiteach</a:t>
            </a:r>
            <a:r>
              <a:rPr lang="en-GB"/>
              <a:t>. </a:t>
            </a:r>
            <a:endParaRPr lang="en-IE"/>
          </a:p>
          <a:p>
            <a:r>
              <a:rPr lang="en-GB"/>
              <a:t>Bíonn cuid de athraithe go fuaim nó go teas. </a:t>
            </a:r>
            <a:endParaRPr lang="en-IE"/>
          </a:p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smtClean="0"/>
              <a:t>Imbhualaidh (Collisions) agus Cailleadh Fuinnimh Chinéitigh</a:t>
            </a:r>
            <a:r>
              <a:rPr lang="en-IE" smtClean="0"/>
              <a:t/>
            </a:r>
            <a:br>
              <a:rPr lang="en-IE" smtClean="0"/>
            </a:br>
            <a:endParaRPr lang="en-IE"/>
          </a:p>
        </p:txBody>
      </p:sp>
      <p:sp>
        <p:nvSpPr>
          <p:cNvPr id="4" name="Rectangle 3"/>
          <p:cNvSpPr/>
          <p:nvPr/>
        </p:nvSpPr>
        <p:spPr>
          <a:xfrm>
            <a:off x="1979712" y="458112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smtClean="0">
                <a:hlinkClick r:id="rId2"/>
              </a:rPr>
              <a:t>http://www.bbc.co.uk/learningzone/clips/potential-and-kinetic-energy/268.html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70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mtClean="0"/>
              <a:t>Ola</a:t>
            </a:r>
            <a:r>
              <a:rPr lang="en-IE"/>
              <a:t>, gual gás agus móin</a:t>
            </a:r>
          </a:p>
          <a:p>
            <a:pPr lvl="0"/>
            <a:r>
              <a:rPr lang="en-IE"/>
              <a:t>Déanta as iarsmaí de nithe beo – plandaí agus ainmhithe – a fuar bás na milliún de bliainta ó shin agus a bhí brúite le chéile faoi talamh.</a:t>
            </a:r>
          </a:p>
          <a:p>
            <a:pPr lvl="0"/>
            <a:r>
              <a:rPr lang="en-IE"/>
              <a:t>Níl ach méid áirithe dóibh agus nuair a ritheann siad amach ní bheidh níos mó dóibh le fáil. </a:t>
            </a:r>
          </a:p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smtClean="0"/>
              <a:t>Breoslaí Iontaiseacha</a:t>
            </a:r>
            <a:endParaRPr lang="en-IE" b="1"/>
          </a:p>
        </p:txBody>
      </p:sp>
    </p:spTree>
    <p:extLst>
      <p:ext uri="{BB962C8B-B14F-4D97-AF65-F5344CB8AC3E}">
        <p14:creationId xmlns:p14="http://schemas.microsoft.com/office/powerpoint/2010/main" val="34288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smtClean="0"/>
              <a:t>Foinsí Fuinnimh</a:t>
            </a:r>
            <a:endParaRPr lang="en-IE" b="1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0" y="4263183"/>
            <a:ext cx="4040188" cy="762000"/>
          </a:xfrm>
        </p:spPr>
        <p:txBody>
          <a:bodyPr/>
          <a:lstStyle/>
          <a:p>
            <a:r>
              <a:rPr lang="en-IE" smtClean="0"/>
              <a:t>Inathnuaite (Renewable)</a:t>
            </a:r>
            <a:endParaRPr lang="en-IE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7544" y="4437112"/>
            <a:ext cx="4041775" cy="762000"/>
          </a:xfrm>
        </p:spPr>
        <p:txBody>
          <a:bodyPr>
            <a:normAutofit lnSpcReduction="10000"/>
          </a:bodyPr>
          <a:lstStyle/>
          <a:p>
            <a:r>
              <a:rPr lang="en-IE" smtClean="0"/>
              <a:t>Neamh-inathnuaite (Non renewable)</a:t>
            </a:r>
            <a:endParaRPr lang="en-I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2992818"/>
          </a:xfrm>
        </p:spPr>
        <p:txBody>
          <a:bodyPr>
            <a:normAutofit fontScale="92500" lnSpcReduction="20000"/>
          </a:bodyPr>
          <a:lstStyle/>
          <a:p>
            <a:r>
              <a:rPr lang="en-IE" b="1" i="1"/>
              <a:t>Ni féidir iad a athúsáid. Ritheann siad amach sa deireadh. Ídítear iad.</a:t>
            </a:r>
          </a:p>
          <a:p>
            <a:endParaRPr lang="en-IE" smtClean="0"/>
          </a:p>
          <a:p>
            <a:r>
              <a:rPr lang="en-IE" smtClean="0"/>
              <a:t>Gual</a:t>
            </a:r>
            <a:r>
              <a:rPr lang="en-IE"/>
              <a:t>				</a:t>
            </a:r>
          </a:p>
          <a:p>
            <a:r>
              <a:rPr lang="en-IE"/>
              <a:t>Ola	</a:t>
            </a:r>
          </a:p>
          <a:p>
            <a:r>
              <a:rPr lang="en-IE" smtClean="0"/>
              <a:t>Móin</a:t>
            </a:r>
          </a:p>
          <a:p>
            <a:r>
              <a:rPr lang="en-IE" smtClean="0"/>
              <a:t>Gás</a:t>
            </a:r>
            <a:r>
              <a:rPr lang="en-IE"/>
              <a:t>		</a:t>
            </a:r>
            <a:endParaRPr lang="en-IE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60032" y="548680"/>
            <a:ext cx="4041775" cy="3941763"/>
          </a:xfrm>
        </p:spPr>
        <p:txBody>
          <a:bodyPr>
            <a:normAutofit lnSpcReduction="10000"/>
          </a:bodyPr>
          <a:lstStyle/>
          <a:p>
            <a:r>
              <a:rPr lang="en-IE" b="1" i="1" smtClean="0"/>
              <a:t>Is </a:t>
            </a:r>
            <a:r>
              <a:rPr lang="en-IE" b="1" i="1"/>
              <a:t>féidir iad a athúsáid. Ní ídítear iad</a:t>
            </a:r>
            <a:endParaRPr lang="en-IE"/>
          </a:p>
          <a:p>
            <a:endParaRPr lang="en-IE" b="1" i="1" smtClean="0"/>
          </a:p>
          <a:p>
            <a:r>
              <a:rPr lang="en-IE" smtClean="0"/>
              <a:t>Solas na gréine</a:t>
            </a:r>
          </a:p>
          <a:p>
            <a:r>
              <a:rPr lang="en-IE" smtClean="0"/>
              <a:t>Tonnta	</a:t>
            </a:r>
          </a:p>
          <a:p>
            <a:r>
              <a:rPr lang="en-IE" smtClean="0"/>
              <a:t>Gaoth			</a:t>
            </a:r>
          </a:p>
          <a:p>
            <a:r>
              <a:rPr lang="en-IE" smtClean="0"/>
              <a:t>Taoidí</a:t>
            </a:r>
          </a:p>
          <a:p>
            <a:r>
              <a:rPr lang="en-IE" smtClean="0"/>
              <a:t>Hiodreleictreach</a:t>
            </a:r>
          </a:p>
          <a:p>
            <a:r>
              <a:rPr lang="en-IE" smtClean="0"/>
              <a:t>Geoitheirmeach</a:t>
            </a:r>
          </a:p>
          <a:p>
            <a:r>
              <a:rPr lang="en-IE" smtClean="0"/>
              <a:t>Bithmhais</a:t>
            </a:r>
          </a:p>
          <a:p>
            <a:r>
              <a:rPr lang="en-IE" smtClean="0"/>
              <a:t>Núicléach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032645"/>
            <a:ext cx="3312368" cy="1661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16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/>
              <a:t>Cumhacht (Power)</a:t>
            </a:r>
            <a:endParaRPr lang="en-IE"/>
          </a:p>
          <a:p>
            <a:r>
              <a:rPr lang="en-GB"/>
              <a:t>Ráta ag a ndéantar obair nó</a:t>
            </a:r>
            <a:endParaRPr lang="en-IE"/>
          </a:p>
          <a:p>
            <a:r>
              <a:rPr lang="en-GB"/>
              <a:t>Ráta ag a n-athraítear fuinneamh ó fhoirm amháin go foirm eile.</a:t>
            </a:r>
            <a:endParaRPr lang="en-IE"/>
          </a:p>
          <a:p>
            <a:pPr marL="0" indent="0">
              <a:buNone/>
            </a:pPr>
            <a:endParaRPr lang="en-IE"/>
          </a:p>
          <a:p>
            <a:r>
              <a:rPr lang="en-GB" b="1"/>
              <a:t>Siombail</a:t>
            </a:r>
            <a:r>
              <a:rPr lang="en-GB"/>
              <a:t>: P. </a:t>
            </a:r>
            <a:r>
              <a:rPr lang="en-GB" b="1"/>
              <a:t>Aonaid:</a:t>
            </a:r>
            <a:r>
              <a:rPr lang="en-GB"/>
              <a:t> Vata (W)  </a:t>
            </a:r>
            <a:r>
              <a:rPr lang="en-GB" b="1" smtClean="0"/>
              <a:t>Scálach</a:t>
            </a:r>
          </a:p>
          <a:p>
            <a:r>
              <a:rPr lang="en-GB" b="1"/>
              <a:t>Vata (watt)</a:t>
            </a:r>
            <a:endParaRPr lang="en-IE"/>
          </a:p>
          <a:p>
            <a:r>
              <a:rPr lang="en-GB"/>
              <a:t>An chumacht atá ann nuair a dhéantar 1J d’obair in 1 soicind.</a:t>
            </a:r>
            <a:endParaRPr lang="en-IE"/>
          </a:p>
          <a:p>
            <a:r>
              <a:rPr lang="en-IE">
                <a:hlinkClick r:id="rId2"/>
              </a:rPr>
              <a:t>http://www.energysavers.gov/your_home/electricity/index.cfm/mytopic=10501</a:t>
            </a:r>
            <a:endParaRPr lang="en-IE"/>
          </a:p>
          <a:p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smtClean="0"/>
              <a:t>Cumhacht</a:t>
            </a:r>
            <a:endParaRPr lang="en-IE" b="1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0688"/>
            <a:ext cx="1141412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26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/>
              <a:t> </a:t>
            </a:r>
            <a:endParaRPr lang="en-IE"/>
          </a:p>
          <a:p>
            <a:r>
              <a:rPr lang="en-GB" b="1"/>
              <a:t>Coímheas Eifeachtachta 	= 	</a:t>
            </a:r>
            <a:endParaRPr lang="en-GB" b="1" smtClean="0"/>
          </a:p>
          <a:p>
            <a:pPr marL="0" indent="0">
              <a:buNone/>
            </a:pPr>
            <a:r>
              <a:rPr lang="en-GB" b="1"/>
              <a:t> </a:t>
            </a:r>
            <a:r>
              <a:rPr lang="en-GB" b="1" smtClean="0"/>
              <a:t>  </a:t>
            </a:r>
            <a:r>
              <a:rPr lang="en-GB" b="1" u="sng" smtClean="0"/>
              <a:t>Cumhacht </a:t>
            </a:r>
            <a:r>
              <a:rPr lang="en-GB" b="1" u="sng"/>
              <a:t>Ascurtha(Output energy)</a:t>
            </a:r>
            <a:endParaRPr lang="en-IE"/>
          </a:p>
          <a:p>
            <a:pPr marL="0" indent="0">
              <a:buNone/>
            </a:pPr>
            <a:r>
              <a:rPr lang="en-GB" b="1" smtClean="0"/>
              <a:t>   Cumhacht </a:t>
            </a:r>
            <a:r>
              <a:rPr lang="en-GB" b="1"/>
              <a:t>ioncurtha(Input Energy)</a:t>
            </a:r>
            <a:endParaRPr lang="en-IE"/>
          </a:p>
          <a:p>
            <a:r>
              <a:rPr lang="en-GB" b="1"/>
              <a:t> </a:t>
            </a:r>
            <a:endParaRPr lang="en-IE"/>
          </a:p>
          <a:p>
            <a:r>
              <a:rPr lang="en-GB" b="1"/>
              <a:t>% </a:t>
            </a:r>
            <a:r>
              <a:rPr lang="en-GB" b="1" smtClean="0"/>
              <a:t>Éifeachta= </a:t>
            </a:r>
            <a:r>
              <a:rPr lang="en-GB" b="1"/>
              <a:t>	</a:t>
            </a:r>
            <a:r>
              <a:rPr lang="en-GB" b="1" u="sng"/>
              <a:t>Cumhacht Ascurtha</a:t>
            </a:r>
            <a:r>
              <a:rPr lang="en-GB" b="1"/>
              <a:t>	x 100</a:t>
            </a:r>
            <a:endParaRPr lang="en-IE"/>
          </a:p>
          <a:p>
            <a:r>
              <a:rPr lang="en-GB" b="1"/>
              <a:t>			</a:t>
            </a:r>
            <a:r>
              <a:rPr lang="en-GB" b="1" smtClean="0"/>
              <a:t>Cumhacht </a:t>
            </a:r>
            <a:r>
              <a:rPr lang="en-GB" b="1"/>
              <a:t>ioncurtha</a:t>
            </a:r>
            <a:endParaRPr lang="en-IE"/>
          </a:p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smtClean="0"/>
              <a:t>Éifeachtacht (Efficiency)</a:t>
            </a:r>
            <a:endParaRPr lang="en-IE" b="1"/>
          </a:p>
        </p:txBody>
      </p:sp>
    </p:spTree>
    <p:extLst>
      <p:ext uri="{BB962C8B-B14F-4D97-AF65-F5344CB8AC3E}">
        <p14:creationId xmlns:p14="http://schemas.microsoft.com/office/powerpoint/2010/main" val="14450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Déantar </a:t>
            </a:r>
            <a:r>
              <a:rPr lang="en-GB"/>
              <a:t>obair nuair a bhogann fórsa F corp trí díláithriú i dtreo an fhórsa. Is ionann an obair atá déanta agus toradh Fórsa faoi díláithriú.</a:t>
            </a:r>
            <a:endParaRPr lang="en-IE"/>
          </a:p>
          <a:p>
            <a:r>
              <a:rPr lang="en-GB"/>
              <a:t> </a:t>
            </a:r>
            <a:endParaRPr lang="en-IE"/>
          </a:p>
          <a:p>
            <a:r>
              <a:rPr lang="en-GB" b="1"/>
              <a:t>Obair = W = Fórsa x Díláithriú</a:t>
            </a:r>
            <a:endParaRPr lang="en-IE"/>
          </a:p>
          <a:p>
            <a:r>
              <a:rPr lang="en-GB"/>
              <a:t> </a:t>
            </a:r>
            <a:endParaRPr lang="en-IE"/>
          </a:p>
          <a:p>
            <a:r>
              <a:rPr lang="en-GB" b="1"/>
              <a:t>Siombail: W. Aonad</a:t>
            </a:r>
            <a:r>
              <a:rPr lang="en-GB"/>
              <a:t>: Giúil (J) . </a:t>
            </a:r>
            <a:r>
              <a:rPr lang="en-GB" b="1"/>
              <a:t>Scálach</a:t>
            </a:r>
            <a:endParaRPr lang="en-IE"/>
          </a:p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smtClean="0"/>
              <a:t>Obair</a:t>
            </a:r>
            <a:endParaRPr lang="en-IE" b="1"/>
          </a:p>
        </p:txBody>
      </p:sp>
    </p:spTree>
    <p:extLst>
      <p:ext uri="{BB962C8B-B14F-4D97-AF65-F5344CB8AC3E}">
        <p14:creationId xmlns:p14="http://schemas.microsoft.com/office/powerpoint/2010/main" val="20378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Is éard is 1 giúil ná an obair a dhéantar nuair a bhíonn fórsa de 1N i bhfeidhm ar corp trí fad 1m i dtreo an fhorsa</a:t>
            </a:r>
            <a:endParaRPr lang="en-IE"/>
          </a:p>
          <a:p>
            <a:r>
              <a:rPr lang="en-GB" b="1"/>
              <a:t>W = Fs </a:t>
            </a:r>
          </a:p>
          <a:p>
            <a:r>
              <a:rPr lang="en-GB" b="1" smtClean="0"/>
              <a:t>F = ma</a:t>
            </a:r>
          </a:p>
          <a:p>
            <a:r>
              <a:rPr lang="en-GB" b="1" smtClean="0"/>
              <a:t>=&gt; W = mas</a:t>
            </a:r>
          </a:p>
          <a:p>
            <a:endParaRPr lang="en-GB" b="1"/>
          </a:p>
          <a:p>
            <a:r>
              <a:rPr lang="en-GB" b="1" smtClean="0"/>
              <a:t>Aonad </a:t>
            </a:r>
            <a:r>
              <a:rPr lang="en-GB" b="1"/>
              <a:t>J = Kg ms</a:t>
            </a:r>
            <a:r>
              <a:rPr lang="en-GB" b="1" baseline="30000"/>
              <a:t>-2</a:t>
            </a:r>
            <a:r>
              <a:rPr lang="en-GB" b="1"/>
              <a:t> m = Kgm</a:t>
            </a:r>
            <a:r>
              <a:rPr lang="en-GB" b="1" baseline="30000"/>
              <a:t>2</a:t>
            </a:r>
            <a:r>
              <a:rPr lang="en-GB" b="1"/>
              <a:t>s</a:t>
            </a:r>
            <a:r>
              <a:rPr lang="en-GB" b="1" baseline="30000"/>
              <a:t>-2</a:t>
            </a:r>
            <a:endParaRPr lang="en-IE"/>
          </a:p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smtClean="0"/>
              <a:t>An Giúil/aonaid</a:t>
            </a:r>
            <a:endParaRPr lang="en-IE" b="1"/>
          </a:p>
        </p:txBody>
      </p:sp>
    </p:spTree>
    <p:extLst>
      <p:ext uri="{BB962C8B-B14F-4D97-AF65-F5344CB8AC3E}">
        <p14:creationId xmlns:p14="http://schemas.microsoft.com/office/powerpoint/2010/main" val="74408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/>
              <a:t>Fuinneamh</a:t>
            </a:r>
            <a:endParaRPr lang="en-IE"/>
          </a:p>
          <a:p>
            <a:r>
              <a:rPr lang="en-GB"/>
              <a:t>Cumas obair a dhéanamh</a:t>
            </a:r>
            <a:endParaRPr lang="en-IE"/>
          </a:p>
          <a:p>
            <a:r>
              <a:rPr lang="en-GB"/>
              <a:t> </a:t>
            </a:r>
            <a:endParaRPr lang="en-IE"/>
          </a:p>
          <a:p>
            <a:r>
              <a:rPr lang="en-GB" b="1"/>
              <a:t>Siombail</a:t>
            </a:r>
            <a:r>
              <a:rPr lang="en-GB"/>
              <a:t>: E. </a:t>
            </a:r>
            <a:r>
              <a:rPr lang="en-GB" b="1"/>
              <a:t> Aonad</a:t>
            </a:r>
            <a:r>
              <a:rPr lang="en-GB"/>
              <a:t>: Giúil (J). </a:t>
            </a:r>
            <a:r>
              <a:rPr lang="en-GB" b="1"/>
              <a:t>Scálach</a:t>
            </a:r>
            <a:endParaRPr lang="en-IE"/>
          </a:p>
          <a:p>
            <a:pPr marL="0" indent="0">
              <a:buNone/>
            </a:pPr>
            <a:endParaRPr lang="en-IE" smtClean="0"/>
          </a:p>
          <a:p>
            <a:pPr marL="0" indent="0">
              <a:buNone/>
            </a:pPr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smtClean="0"/>
              <a:t>Fuinneamh</a:t>
            </a:r>
            <a:endParaRPr lang="en-IE" b="1"/>
          </a:p>
        </p:txBody>
      </p:sp>
    </p:spTree>
    <p:extLst>
      <p:ext uri="{BB962C8B-B14F-4D97-AF65-F5344CB8AC3E}">
        <p14:creationId xmlns:p14="http://schemas.microsoft.com/office/powerpoint/2010/main" val="75301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E" b="1" i="1" smtClean="0"/>
              <a:t>Fuinneamh Stóráilte</a:t>
            </a:r>
          </a:p>
          <a:p>
            <a:pPr lvl="0"/>
            <a:r>
              <a:rPr lang="en-IE" b="1" smtClean="0"/>
              <a:t>Poitéinseal</a:t>
            </a:r>
            <a:r>
              <a:rPr lang="en-IE"/>
              <a:t>	</a:t>
            </a:r>
            <a:r>
              <a:rPr lang="en-IE" smtClean="0"/>
              <a:t>Seo </a:t>
            </a:r>
            <a:r>
              <a:rPr lang="en-IE"/>
              <a:t>an fuinneamh atá i gcorp dá bharr suíomh i   réimse fhorsa</a:t>
            </a:r>
          </a:p>
          <a:p>
            <a:pPr lvl="0"/>
            <a:r>
              <a:rPr lang="en-IE" b="1"/>
              <a:t>Ceimiceach</a:t>
            </a:r>
            <a:endParaRPr lang="en-IE"/>
          </a:p>
          <a:p>
            <a:r>
              <a:rPr lang="en-IE"/>
              <a:t>Fuinneamh i </a:t>
            </a:r>
            <a:r>
              <a:rPr lang="en-IE" smtClean="0"/>
              <a:t>bataire/bia/breosla m.s. gual</a:t>
            </a:r>
            <a:endParaRPr lang="en-IE"/>
          </a:p>
          <a:p>
            <a:r>
              <a:rPr lang="en-IE" b="1" smtClean="0"/>
              <a:t>Núicléach</a:t>
            </a:r>
          </a:p>
          <a:p>
            <a:r>
              <a:rPr lang="en-IE" b="1" smtClean="0"/>
              <a:t>Fuinneamh </a:t>
            </a:r>
            <a:r>
              <a:rPr lang="en-IE" b="1"/>
              <a:t>inmheánach (Teas</a:t>
            </a:r>
            <a:r>
              <a:rPr lang="en-IE" b="1" smtClean="0"/>
              <a:t>)</a:t>
            </a:r>
            <a:r>
              <a:rPr lang="en-IE"/>
              <a:t>			</a:t>
            </a:r>
            <a:endParaRPr lang="en-IE" smtClean="0"/>
          </a:p>
          <a:p>
            <a:pPr marL="0" indent="0">
              <a:buNone/>
            </a:pPr>
            <a:r>
              <a:rPr lang="en-IE" b="1" i="1" smtClean="0"/>
              <a:t>Fuinneamh Gníomach</a:t>
            </a:r>
            <a:endParaRPr lang="en-IE" i="1" smtClean="0"/>
          </a:p>
          <a:p>
            <a:r>
              <a:rPr lang="en-IE" b="1" smtClean="0"/>
              <a:t>Cinéiteach</a:t>
            </a:r>
            <a:r>
              <a:rPr lang="en-IE" smtClean="0"/>
              <a:t> Fuinneamh atá i gcorp atá ag gluaiseacht. </a:t>
            </a:r>
          </a:p>
          <a:p>
            <a:r>
              <a:rPr lang="en-IE" b="1" smtClean="0"/>
              <a:t>Fuaim</a:t>
            </a:r>
            <a:endParaRPr lang="en-IE" b="1"/>
          </a:p>
          <a:p>
            <a:r>
              <a:rPr lang="en-IE" b="1" smtClean="0"/>
              <a:t>Leictreach</a:t>
            </a:r>
          </a:p>
          <a:p>
            <a:r>
              <a:rPr lang="en-IE" b="1" smtClean="0"/>
              <a:t>Leictreamaighnéadach (m.s.Solas)</a:t>
            </a:r>
            <a:endParaRPr lang="en-IE" b="1"/>
          </a:p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smtClean="0"/>
              <a:t>Cineálacha Fuinnimh</a:t>
            </a:r>
            <a:endParaRPr lang="en-IE" b="1"/>
          </a:p>
        </p:txBody>
      </p:sp>
    </p:spTree>
    <p:extLst>
      <p:ext uri="{BB962C8B-B14F-4D97-AF65-F5344CB8AC3E}">
        <p14:creationId xmlns:p14="http://schemas.microsoft.com/office/powerpoint/2010/main" val="123932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mtClean="0"/>
              <a:t>Ní </a:t>
            </a:r>
            <a:r>
              <a:rPr lang="en-IE"/>
              <a:t>féidir fuinneamh a scriosadh ná a chruthú. Is feidir é a thiontú ó fhoirm amháin go foirm eile.</a:t>
            </a:r>
          </a:p>
          <a:p>
            <a:r>
              <a:rPr lang="en-IE" smtClean="0"/>
              <a:t>= Chéad dlí teirmeadinimiciúil</a:t>
            </a:r>
          </a:p>
          <a:p>
            <a:r>
              <a:rPr lang="en-IE"/>
              <a:t>Ciallaíonn sé sin go bhfuil méid áirithe fuinnimh sa chruinne agus ní féidir an mhéid sin a athrú. Ach nuair a thiontaítear fuinneamh ó fhoirm amháin go foirm eile i gcónaí athraítear cuid den fhuinnimh go teas nach féidir linn a úsáid </a:t>
            </a:r>
            <a:r>
              <a:rPr lang="en-IE" smtClean="0"/>
              <a:t>arís.(Dara Dlí)</a:t>
            </a:r>
            <a:endParaRPr lang="en-IE"/>
          </a:p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b="1" smtClean="0"/>
              <a:t>Prionsabal Imchoimead an Fhuinnimh (Principle of Conservation of Energy)</a:t>
            </a:r>
            <a:r>
              <a:rPr lang="en-IE" smtClean="0"/>
              <a:t/>
            </a:r>
            <a:br>
              <a:rPr lang="en-IE" smtClean="0"/>
            </a:b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255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IE"/>
          </a:p>
          <a:p>
            <a:pPr marL="0" indent="0">
              <a:buNone/>
            </a:pPr>
            <a:r>
              <a:rPr lang="en-IE" smtClean="0"/>
              <a:t>1.   </a:t>
            </a:r>
            <a:r>
              <a:rPr lang="en-IE"/>
              <a:t>Tairne a bhuaileadh le casúr</a:t>
            </a:r>
          </a:p>
          <a:p>
            <a:pPr marL="0" indent="0">
              <a:buNone/>
            </a:pPr>
            <a:r>
              <a:rPr lang="en-IE"/>
              <a:t>	</a:t>
            </a:r>
            <a:r>
              <a:rPr lang="en-IE" b="1" i="1"/>
              <a:t>Cinéiteach </a:t>
            </a:r>
            <a:r>
              <a:rPr lang="en-IE" b="1" i="1">
                <a:sym typeface="Wingdings"/>
              </a:rPr>
              <a:t></a:t>
            </a:r>
            <a:r>
              <a:rPr lang="en-IE" b="1" i="1"/>
              <a:t> Fuaim</a:t>
            </a:r>
            <a:endParaRPr lang="en-IE"/>
          </a:p>
          <a:p>
            <a:pPr marL="0" indent="0">
              <a:buNone/>
            </a:pPr>
            <a:r>
              <a:rPr lang="en-GB"/>
              <a:t> </a:t>
            </a:r>
            <a:endParaRPr lang="en-IE"/>
          </a:p>
          <a:p>
            <a:pPr marL="0" indent="0">
              <a:buNone/>
            </a:pPr>
            <a:r>
              <a:rPr lang="en-IE" smtClean="0"/>
              <a:t>2     Ag </a:t>
            </a:r>
            <a:r>
              <a:rPr lang="en-IE"/>
              <a:t>cuimilt do lámha	</a:t>
            </a:r>
          </a:p>
          <a:p>
            <a:pPr marL="0" indent="0">
              <a:buNone/>
            </a:pPr>
            <a:r>
              <a:rPr lang="en-IE"/>
              <a:t>  	</a:t>
            </a:r>
            <a:r>
              <a:rPr lang="en-IE" b="1" i="1"/>
              <a:t>Cinéiteach </a:t>
            </a:r>
            <a:r>
              <a:rPr lang="en-IE" b="1" i="1">
                <a:sym typeface="Wingdings"/>
              </a:rPr>
              <a:t></a:t>
            </a:r>
            <a:r>
              <a:rPr lang="en-IE" b="1" i="1"/>
              <a:t> Teas</a:t>
            </a:r>
            <a:r>
              <a:rPr lang="en-IE"/>
              <a:t> </a:t>
            </a:r>
          </a:p>
          <a:p>
            <a:pPr marL="0" indent="0">
              <a:buNone/>
            </a:pPr>
            <a:r>
              <a:rPr lang="en-IE" b="1" i="1"/>
              <a:t>  </a:t>
            </a:r>
            <a:endParaRPr lang="en-IE"/>
          </a:p>
          <a:p>
            <a:pPr marL="0" indent="0">
              <a:buNone/>
            </a:pPr>
            <a:r>
              <a:rPr lang="en-IE" smtClean="0"/>
              <a:t>3.   Callaire </a:t>
            </a:r>
            <a:r>
              <a:rPr lang="en-IE"/>
              <a:t>(Loudspeaker) ceangailte le bataire	</a:t>
            </a:r>
            <a:endParaRPr lang="en-IE" smtClean="0"/>
          </a:p>
          <a:p>
            <a:pPr marL="0" indent="0">
              <a:buNone/>
            </a:pPr>
            <a:endParaRPr lang="en-IE" smtClean="0"/>
          </a:p>
          <a:p>
            <a:pPr marL="0" indent="0">
              <a:buNone/>
            </a:pPr>
            <a:r>
              <a:rPr lang="en-IE" b="1" i="1" smtClean="0"/>
              <a:t>Ceimiceach</a:t>
            </a:r>
            <a:r>
              <a:rPr lang="en-IE" b="1" i="1" smtClean="0">
                <a:sym typeface="Wingdings"/>
              </a:rPr>
              <a:t></a:t>
            </a:r>
            <a:r>
              <a:rPr lang="en-IE" b="1" i="1" smtClean="0"/>
              <a:t> Leictreach </a:t>
            </a:r>
            <a:r>
              <a:rPr lang="en-IE" b="1" i="1" smtClean="0">
                <a:sym typeface="Wingdings"/>
              </a:rPr>
              <a:t></a:t>
            </a:r>
            <a:r>
              <a:rPr lang="en-IE" b="1" i="1" smtClean="0"/>
              <a:t> Fuaim</a:t>
            </a:r>
            <a:r>
              <a:rPr lang="en-IE" smtClean="0">
                <a:effectLst/>
              </a:rPr>
              <a:t> </a:t>
            </a:r>
            <a:r>
              <a:rPr lang="en-IE" b="1" i="1" smtClean="0"/>
              <a:t> </a:t>
            </a:r>
            <a:endParaRPr lang="en-IE" smtClean="0"/>
          </a:p>
          <a:p>
            <a:pPr marL="0" indent="0">
              <a:buNone/>
            </a:pPr>
            <a:endParaRPr lang="en-IE"/>
          </a:p>
          <a:p>
            <a:pPr marL="0" indent="0">
              <a:buNone/>
            </a:pPr>
            <a:r>
              <a:rPr lang="en-IE"/>
              <a:t>4.	Tine </a:t>
            </a:r>
            <a:r>
              <a:rPr lang="en-IE" smtClean="0"/>
              <a:t>gás</a:t>
            </a:r>
            <a:endParaRPr lang="en-IE"/>
          </a:p>
          <a:p>
            <a:pPr marL="0" indent="0">
              <a:buNone/>
            </a:pPr>
            <a:r>
              <a:rPr lang="en-IE"/>
              <a:t>	</a:t>
            </a:r>
            <a:r>
              <a:rPr lang="en-IE" b="1" i="1"/>
              <a:t>Ceimiceach </a:t>
            </a:r>
            <a:r>
              <a:rPr lang="en-IE" b="1" i="1">
                <a:sym typeface="Wingdings"/>
              </a:rPr>
              <a:t></a:t>
            </a:r>
            <a:r>
              <a:rPr lang="en-IE" b="1" i="1"/>
              <a:t> </a:t>
            </a:r>
            <a:r>
              <a:rPr lang="en-IE" b="1" i="1" smtClean="0"/>
              <a:t>Teas</a:t>
            </a:r>
            <a:r>
              <a:rPr lang="en-IE" b="1"/>
              <a:t> </a:t>
            </a:r>
            <a:r>
              <a:rPr lang="en-IE" smtClean="0">
                <a:effectLst/>
              </a:rPr>
              <a:t> </a:t>
            </a:r>
            <a:r>
              <a:rPr lang="en-GB"/>
              <a:t> </a:t>
            </a:r>
            <a:endParaRPr lang="en-IE"/>
          </a:p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smtClean="0"/>
              <a:t>Sámplaí de Tiontuithe Fuinnimh</a:t>
            </a:r>
            <a:r>
              <a:rPr lang="en-IE" b="1" smtClean="0">
                <a:effectLst/>
              </a:rPr>
              <a:t> </a:t>
            </a:r>
            <a:r>
              <a:rPr lang="en-IE" smtClean="0"/>
              <a:t/>
            </a:r>
            <a:br>
              <a:rPr lang="en-IE" smtClean="0"/>
            </a:b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5102225" y="1444625"/>
            <a:ext cx="4041775" cy="3941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smtClean="0"/>
              <a:t>5.Airmhéan le cumhacht na gréine </a:t>
            </a:r>
          </a:p>
          <a:p>
            <a:pPr marL="0" indent="0">
              <a:buNone/>
            </a:pPr>
            <a:r>
              <a:rPr lang="en-IE" b="1" i="1" smtClean="0"/>
              <a:t>    </a:t>
            </a:r>
          </a:p>
          <a:p>
            <a:pPr marL="0" indent="0">
              <a:buNone/>
            </a:pPr>
            <a:r>
              <a:rPr lang="en-IE" b="1" i="1"/>
              <a:t> </a:t>
            </a:r>
            <a:r>
              <a:rPr lang="en-IE" b="1" i="1" smtClean="0"/>
              <a:t>  Solas </a:t>
            </a:r>
            <a:r>
              <a:rPr lang="en-IE" b="1" i="1" smtClean="0">
                <a:sym typeface="Wingdings"/>
              </a:rPr>
              <a:t></a:t>
            </a:r>
            <a:r>
              <a:rPr lang="en-IE" b="1" i="1" smtClean="0"/>
              <a:t> Leictreachas </a:t>
            </a:r>
            <a:r>
              <a:rPr lang="en-IE" b="1" i="1" smtClean="0">
                <a:sym typeface="Wingdings"/>
              </a:rPr>
              <a:t></a:t>
            </a:r>
            <a:r>
              <a:rPr lang="en-IE" b="1" i="1" smtClean="0"/>
              <a:t> Solas</a:t>
            </a:r>
            <a:endParaRPr lang="en-IE" smtClean="0"/>
          </a:p>
          <a:p>
            <a:pPr marL="0" indent="0">
              <a:buNone/>
            </a:pPr>
            <a:r>
              <a:rPr lang="en-IE" b="1" i="1" smtClean="0"/>
              <a:t> </a:t>
            </a:r>
            <a:endParaRPr lang="en-IE" smtClean="0"/>
          </a:p>
          <a:p>
            <a:pPr marL="0" indent="0">
              <a:buNone/>
            </a:pPr>
            <a:r>
              <a:rPr lang="en-IE" smtClean="0"/>
              <a:t>6.Gineadóir Gaoithe</a:t>
            </a:r>
          </a:p>
          <a:p>
            <a:pPr marL="0" indent="0">
              <a:buNone/>
            </a:pPr>
            <a:endParaRPr lang="en-IE"/>
          </a:p>
          <a:p>
            <a:pPr marL="0" indent="0">
              <a:buNone/>
            </a:pPr>
            <a:r>
              <a:rPr lang="en-IE" b="1" i="1" smtClean="0"/>
              <a:t>  Cinéiteach </a:t>
            </a:r>
            <a:r>
              <a:rPr lang="en-IE" b="1" i="1" smtClean="0">
                <a:sym typeface="Wingdings"/>
              </a:rPr>
              <a:t></a:t>
            </a:r>
            <a:r>
              <a:rPr lang="en-IE" b="1" i="1" smtClean="0"/>
              <a:t> Leictreachas</a:t>
            </a:r>
            <a:endParaRPr lang="en-IE" smtClean="0"/>
          </a:p>
          <a:p>
            <a:pPr marL="0" indent="0">
              <a:buNone/>
            </a:pPr>
            <a:r>
              <a:rPr lang="en-IE" b="1" i="1" smtClean="0"/>
              <a:t> </a:t>
            </a:r>
            <a:endParaRPr lang="en-IE" smtClean="0"/>
          </a:p>
          <a:p>
            <a:pPr marL="0" indent="0">
              <a:buNone/>
            </a:pPr>
            <a:r>
              <a:rPr lang="en-IE" b="1" i="1" smtClean="0"/>
              <a:t> </a:t>
            </a:r>
            <a:endParaRPr lang="en-IE" smtClean="0"/>
          </a:p>
          <a:p>
            <a:pPr marL="0" indent="0">
              <a:buNone/>
            </a:pPr>
            <a:r>
              <a:rPr lang="en-IE" smtClean="0"/>
              <a:t>7. Bolgán ceangailte le bataire</a:t>
            </a:r>
          </a:p>
          <a:p>
            <a:pPr marL="0" indent="0">
              <a:buNone/>
            </a:pPr>
            <a:endParaRPr lang="en-IE"/>
          </a:p>
          <a:p>
            <a:pPr marL="0" indent="0">
              <a:buNone/>
            </a:pPr>
            <a:r>
              <a:rPr lang="en-IE" b="1" i="1" smtClean="0"/>
              <a:t>Ceimiceach </a:t>
            </a:r>
            <a:r>
              <a:rPr lang="en-IE" b="1" i="1" smtClean="0">
                <a:sym typeface="Wingdings"/>
              </a:rPr>
              <a:t></a:t>
            </a:r>
            <a:r>
              <a:rPr lang="en-IE" b="1" i="1" smtClean="0"/>
              <a:t> Leictreachas </a:t>
            </a:r>
            <a:r>
              <a:rPr lang="en-IE" b="1" i="1" smtClean="0">
                <a:sym typeface="Wingdings"/>
              </a:rPr>
              <a:t></a:t>
            </a:r>
            <a:r>
              <a:rPr lang="en-IE" b="1" i="1" smtClean="0"/>
              <a:t> Solas</a:t>
            </a:r>
            <a:endParaRPr lang="en-IE" smtClean="0"/>
          </a:p>
          <a:p>
            <a:endParaRPr lang="en-IE"/>
          </a:p>
        </p:txBody>
      </p:sp>
      <p:pic>
        <p:nvPicPr>
          <p:cNvPr id="1027" name="Picture 3" descr="http://www.fiu.edu/~kramerl/Teaching/2049S06/WarmUps/Assets/5a20_002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92896"/>
            <a:ext cx="6572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798993"/>
            <a:ext cx="115252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Image Preview">
            <a:hlinkClick r:id="rId5"/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410200"/>
            <a:ext cx="9715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669108"/>
            <a:ext cx="124777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ammer hitting nail"/>
          <p:cNvPicPr>
            <a:picLocks noChangeAspect="1" noChangeArrowheads="1"/>
          </p:cNvPicPr>
          <p:nvPr/>
        </p:nvPicPr>
        <p:blipFill>
          <a:blip r:embed="rId9" r:link="rId10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80755" y="764160"/>
            <a:ext cx="768350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69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physicsclassroom.com/class/energy/u5l1d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424936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4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1256825"/>
            <a:ext cx="6785172" cy="4548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40466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/>
              <a:t>Ó The Physics Classroom.com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59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1216</TotalTime>
  <Words>470</Words>
  <Application>Microsoft Office PowerPoint</Application>
  <PresentationFormat>On-screen Show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Caibidil 11</vt:lpstr>
      <vt:lpstr>Obair</vt:lpstr>
      <vt:lpstr>An Giúil/aonaid</vt:lpstr>
      <vt:lpstr>Fuinneamh</vt:lpstr>
      <vt:lpstr>Cineálacha Fuinnimh</vt:lpstr>
      <vt:lpstr>Prionsabal Imchoimead an Fhuinnimh (Principle of Conservation of Energy) </vt:lpstr>
      <vt:lpstr>Sámplaí de Tiontuithe Fuinnimh  </vt:lpstr>
      <vt:lpstr>PowerPoint Presentation</vt:lpstr>
      <vt:lpstr>PowerPoint Presentation</vt:lpstr>
      <vt:lpstr>Fuinneamh Cinéiteach</vt:lpstr>
      <vt:lpstr>Poitéinseal</vt:lpstr>
      <vt:lpstr>Poitéinseal agus cinéiteach- aistriú fhuinnimh ag déanamh obair</vt:lpstr>
      <vt:lpstr>Imbhualaidh (Collisions) agus Cailleadh Fuinnimh Chinéitigh </vt:lpstr>
      <vt:lpstr>Breoslaí Iontaiseacha</vt:lpstr>
      <vt:lpstr>Foinsí Fuinnimh</vt:lpstr>
      <vt:lpstr>Cumhacht</vt:lpstr>
      <vt:lpstr>Éifeachtacht (Efficiency)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dcterms:created xsi:type="dcterms:W3CDTF">2012-01-15T18:05:59Z</dcterms:created>
  <dcterms:modified xsi:type="dcterms:W3CDTF">2012-01-31T08:55:22Z</dcterms:modified>
</cp:coreProperties>
</file>