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87" r:id="rId15"/>
    <p:sldId id="288" r:id="rId16"/>
    <p:sldId id="274" r:id="rId17"/>
    <p:sldId id="269" r:id="rId18"/>
    <p:sldId id="270" r:id="rId19"/>
    <p:sldId id="275" r:id="rId20"/>
    <p:sldId id="271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91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98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632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501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278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784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489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27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148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76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782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94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6FF6-B8AA-43BE-80EC-9387F2094838}" type="datetimeFigureOut">
              <a:rPr lang="en-IE" smtClean="0"/>
              <a:t>24/03/2012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0798-B3B5-402E-86C1-A0C57FF0F6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359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4e/generator_e.htm" TargetMode="External"/><Relationship Id="rId2" Type="http://schemas.openxmlformats.org/officeDocument/2006/relationships/hyperlink" Target="http://micro.magnet.fsu.edu/electromag/java/generator/a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s/faradays-law/faradays-law_en.html" TargetMode="External"/><Relationship Id="rId2" Type="http://schemas.openxmlformats.org/officeDocument/2006/relationships/hyperlink" Target="http://fisitech.files.wordpress.com/2011/02/faradyanim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micro.magnet.fsu.edu/electromag/java/transformer/index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Caibidil 28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mtClean="0"/>
              <a:t>Ionduchtú Leictreamaighnéadach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20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Dlí </a:t>
            </a:r>
            <a:r>
              <a:rPr lang="en-GB" b="1" smtClean="0"/>
              <a:t>Lenz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Nuair </a:t>
            </a:r>
            <a:r>
              <a:rPr lang="en-GB"/>
              <a:t>a ionduchtaítear sruth sa chiorcad </a:t>
            </a:r>
            <a:r>
              <a:rPr lang="en-GB" b="1">
                <a:solidFill>
                  <a:schemeClr val="accent3">
                    <a:lumMod val="75000"/>
                  </a:schemeClr>
                </a:solidFill>
              </a:rPr>
              <a:t>bíonn treo an srutha sa threo go mbíonn sé i gcoinne treo athraithe an fhloisc mhaighnéadaigh</a:t>
            </a:r>
            <a:r>
              <a:rPr lang="en-GB"/>
              <a:t> a bhí mar chúis an ionduchtú</a:t>
            </a:r>
            <a:endParaRPr lang="en-IE"/>
          </a:p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400081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0" y="4142147"/>
            <a:ext cx="4149118" cy="216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>
                <a:solidFill>
                  <a:schemeClr val="tx2">
                    <a:lumMod val="60000"/>
                    <a:lumOff val="40000"/>
                  </a:schemeClr>
                </a:solidFill>
              </a:rPr>
              <a:t>http://micro.magnet.fsu.edu/electromag/java/lenzlaw/</a:t>
            </a:r>
          </a:p>
        </p:txBody>
      </p:sp>
    </p:spTree>
    <p:extLst>
      <p:ext uri="{BB962C8B-B14F-4D97-AF65-F5344CB8AC3E}">
        <p14:creationId xmlns:p14="http://schemas.microsoft.com/office/powerpoint/2010/main" val="31546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64" y="2420888"/>
            <a:ext cx="2571036" cy="253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Dlí Lenz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10186" y="1340768"/>
            <a:ext cx="8460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smtClean="0"/>
              <a:t>• </a:t>
            </a:r>
            <a:r>
              <a:rPr lang="en-IE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Bog </a:t>
            </a:r>
            <a:r>
              <a:rPr lang="en-IE" sz="3600">
                <a:solidFill>
                  <a:schemeClr val="tx2">
                    <a:lumMod val="60000"/>
                    <a:lumOff val="40000"/>
                  </a:schemeClr>
                </a:solidFill>
              </a:rPr>
              <a:t>pol amháin de bharra-mhaighnéad </a:t>
            </a:r>
            <a:r>
              <a:rPr lang="en-IE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chuige</a:t>
            </a:r>
            <a:r>
              <a:rPr lang="en-IE" sz="3600" smtClean="0"/>
              <a:t>.</a:t>
            </a:r>
            <a:endParaRPr lang="en-IE" sz="3600"/>
          </a:p>
          <a:p>
            <a:r>
              <a:rPr lang="en-IE" sz="3600"/>
              <a:t>• </a:t>
            </a:r>
            <a:r>
              <a:rPr lang="en-IE" sz="3600" smtClean="0"/>
              <a:t>Bogann an fáinne uaidh.</a:t>
            </a:r>
            <a:endParaRPr lang="en-IE" sz="3600" smtClean="0"/>
          </a:p>
          <a:p>
            <a:pPr lvl="0"/>
            <a:r>
              <a:rPr lang="en-GB" sz="3600" b="1" smtClean="0"/>
              <a:t>Cúis</a:t>
            </a:r>
            <a:r>
              <a:rPr lang="en-GB" sz="3600" smtClean="0"/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600" smtClean="0"/>
              <a:t>Athraítear flosc tríd an fáinne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600" smtClean="0">
                <a:solidFill>
                  <a:schemeClr val="accent4">
                    <a:lumMod val="75000"/>
                  </a:schemeClr>
                </a:solidFill>
              </a:rPr>
              <a:t>ionduchtaítear </a:t>
            </a:r>
            <a:r>
              <a:rPr lang="en-GB" sz="3600">
                <a:solidFill>
                  <a:schemeClr val="accent4">
                    <a:lumMod val="75000"/>
                  </a:schemeClr>
                </a:solidFill>
              </a:rPr>
              <a:t>FLG </a:t>
            </a:r>
            <a:r>
              <a:rPr lang="en-GB" sz="3600"/>
              <a:t>sa fáinne. </a:t>
            </a:r>
            <a:endParaRPr lang="en-IE" sz="360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600">
                <a:solidFill>
                  <a:schemeClr val="accent4">
                    <a:lumMod val="75000"/>
                  </a:schemeClr>
                </a:solidFill>
              </a:rPr>
              <a:t>Sreabhann sruth </a:t>
            </a:r>
            <a:r>
              <a:rPr lang="en-GB" sz="3600" smtClean="0">
                <a:solidFill>
                  <a:schemeClr val="accent4">
                    <a:lumMod val="75000"/>
                  </a:schemeClr>
                </a:solidFill>
              </a:rPr>
              <a:t>ann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600" smtClean="0"/>
              <a:t>Reimse maighnéadach</a:t>
            </a:r>
            <a:endParaRPr lang="en-GB" sz="360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600" smtClean="0">
                <a:solidFill>
                  <a:schemeClr val="accent4">
                    <a:lumMod val="75000"/>
                  </a:schemeClr>
                </a:solidFill>
              </a:rPr>
              <a:t>Earann </a:t>
            </a:r>
            <a:r>
              <a:rPr lang="en-GB" sz="3600">
                <a:solidFill>
                  <a:schemeClr val="accent4">
                    <a:lumMod val="75000"/>
                  </a:schemeClr>
                </a:solidFill>
              </a:rPr>
              <a:t>sé ón </a:t>
            </a:r>
            <a:r>
              <a:rPr lang="en-GB" sz="3600" smtClean="0">
                <a:solidFill>
                  <a:schemeClr val="accent4">
                    <a:lumMod val="75000"/>
                  </a:schemeClr>
                </a:solidFill>
              </a:rPr>
              <a:t>bharra-mhaighnéad</a:t>
            </a:r>
            <a:r>
              <a:rPr lang="en-GB" sz="3600" smtClean="0"/>
              <a:t>.-Dlí Lenz</a:t>
            </a:r>
            <a:endParaRPr lang="en-IE" sz="3600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98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Dlí Lenz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mtClean="0"/>
              <a:t>Bog </a:t>
            </a:r>
            <a:r>
              <a:rPr lang="en-IE" smtClean="0">
                <a:solidFill>
                  <a:schemeClr val="accent4">
                    <a:lumMod val="75000"/>
                  </a:schemeClr>
                </a:solidFill>
              </a:rPr>
              <a:t>maighnéad </a:t>
            </a:r>
            <a:r>
              <a:rPr lang="en-IE">
                <a:solidFill>
                  <a:schemeClr val="accent4">
                    <a:lumMod val="75000"/>
                  </a:schemeClr>
                </a:solidFill>
              </a:rPr>
              <a:t>amach ón bhfáinne </a:t>
            </a:r>
            <a:endParaRPr lang="en-IE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IE" smtClean="0">
                <a:solidFill>
                  <a:schemeClr val="accent4">
                    <a:lumMod val="75000"/>
                  </a:schemeClr>
                </a:solidFill>
              </a:rPr>
              <a:t>Leanfaidh </a:t>
            </a:r>
            <a:r>
              <a:rPr lang="en-IE">
                <a:solidFill>
                  <a:schemeClr val="accent4">
                    <a:lumMod val="75000"/>
                  </a:schemeClr>
                </a:solidFill>
              </a:rPr>
              <a:t>an fáinne an maighnéad</a:t>
            </a:r>
            <a:r>
              <a:rPr lang="en-IE"/>
              <a:t>.</a:t>
            </a:r>
          </a:p>
          <a:p>
            <a:r>
              <a:rPr lang="en-IE"/>
              <a:t>Cúis</a:t>
            </a:r>
          </a:p>
          <a:p>
            <a:pPr marL="0" lvl="0" indent="0">
              <a:buNone/>
            </a:pPr>
            <a:r>
              <a:rPr lang="en-GB" smtClean="0"/>
              <a:t>Flosc ag athrú </a:t>
            </a:r>
          </a:p>
          <a:p>
            <a:r>
              <a:rPr lang="en-GB" smtClean="0"/>
              <a:t>ionduchtaítear </a:t>
            </a:r>
            <a:r>
              <a:rPr lang="en-GB"/>
              <a:t>FLG sa fáinne. </a:t>
            </a:r>
            <a:endParaRPr lang="en-IE"/>
          </a:p>
          <a:p>
            <a:pPr marL="285750" lvl="0" indent="-285750"/>
            <a:r>
              <a:rPr lang="en-GB"/>
              <a:t>Sreabhann sruth ann</a:t>
            </a:r>
          </a:p>
          <a:p>
            <a:pPr marL="285750" lvl="0" indent="-285750"/>
            <a:r>
              <a:rPr lang="en-GB"/>
              <a:t>Cruthaítear réimse maighnéadach timpeall air </a:t>
            </a:r>
          </a:p>
          <a:p>
            <a:pPr marL="285750" lvl="0" indent="-285750"/>
            <a:r>
              <a:rPr lang="en-GB" b="1" smtClean="0">
                <a:solidFill>
                  <a:srgbClr val="FF0000"/>
                </a:solidFill>
              </a:rPr>
              <a:t>Aomann</a:t>
            </a:r>
            <a:r>
              <a:rPr lang="en-GB" smtClean="0"/>
              <a:t> sé an bharra-mhaighnéad</a:t>
            </a:r>
            <a:r>
              <a:rPr lang="en-GB"/>
              <a:t>. </a:t>
            </a:r>
            <a:r>
              <a:rPr lang="en-GB" smtClean="0"/>
              <a:t>Dlí Lenz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0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634082"/>
          </a:xfrm>
        </p:spPr>
        <p:txBody>
          <a:bodyPr>
            <a:normAutofit fontScale="90000"/>
          </a:bodyPr>
          <a:lstStyle/>
          <a:p>
            <a:r>
              <a:rPr lang="en-IE" smtClean="0"/>
              <a:t>Dlí Lenz</a:t>
            </a:r>
            <a:endParaRPr lang="en-I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670006"/>
            <a:ext cx="14571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5776" y="908720"/>
            <a:ext cx="6420767" cy="5184576"/>
          </a:xfrm>
        </p:spPr>
        <p:txBody>
          <a:bodyPr>
            <a:noAutofit/>
          </a:bodyPr>
          <a:lstStyle/>
          <a:p>
            <a:pPr lvl="0"/>
            <a:r>
              <a:rPr lang="en-GB" sz="2800" smtClean="0"/>
              <a:t>Alumanam </a:t>
            </a:r>
            <a:r>
              <a:rPr lang="en-GB" sz="2800"/>
              <a:t>ag titim </a:t>
            </a:r>
            <a:r>
              <a:rPr lang="en-GB" sz="2800" smtClean="0"/>
              <a:t>fórsa </a:t>
            </a:r>
            <a:r>
              <a:rPr lang="en-GB" sz="2800"/>
              <a:t>imtharraingte </a:t>
            </a:r>
            <a:endParaRPr lang="en-GB" sz="2800" smtClean="0"/>
          </a:p>
          <a:p>
            <a:pPr lvl="0"/>
            <a:r>
              <a:rPr lang="en-GB" sz="2800" smtClean="0"/>
              <a:t>Barramhaighnéad </a:t>
            </a:r>
            <a:r>
              <a:rPr lang="en-GB" sz="2800"/>
              <a:t>ag titim:</a:t>
            </a:r>
            <a:endParaRPr lang="en-IE" sz="2800"/>
          </a:p>
          <a:p>
            <a:pPr lvl="0"/>
            <a:r>
              <a:rPr lang="en-GB" sz="2800">
                <a:solidFill>
                  <a:srgbClr val="FF0000"/>
                </a:solidFill>
              </a:rPr>
              <a:t>Athraítear réimse maighnéadach </a:t>
            </a:r>
            <a:r>
              <a:rPr lang="en-GB" sz="2800" smtClean="0"/>
              <a:t>an </a:t>
            </a:r>
            <a:r>
              <a:rPr lang="en-GB" sz="2800"/>
              <a:t>phíopa. </a:t>
            </a:r>
            <a:endParaRPr lang="en-IE" sz="2800"/>
          </a:p>
          <a:p>
            <a:pPr lvl="0"/>
            <a:r>
              <a:rPr lang="en-GB" sz="2800">
                <a:solidFill>
                  <a:srgbClr val="FF0000"/>
                </a:solidFill>
              </a:rPr>
              <a:t>Ionduchtaitear FLG </a:t>
            </a:r>
            <a:r>
              <a:rPr lang="en-GB" sz="2800"/>
              <a:t>ann</a:t>
            </a:r>
            <a:endParaRPr lang="en-IE" sz="2800"/>
          </a:p>
          <a:p>
            <a:pPr lvl="0"/>
            <a:r>
              <a:rPr lang="en-GB" sz="2800" smtClean="0"/>
              <a:t>Seoltóir -</a:t>
            </a:r>
            <a:r>
              <a:rPr lang="en-GB" sz="2800" smtClean="0">
                <a:solidFill>
                  <a:srgbClr val="FF0000"/>
                </a:solidFill>
              </a:rPr>
              <a:t>sreabhann </a:t>
            </a:r>
            <a:r>
              <a:rPr lang="en-GB" sz="2800">
                <a:solidFill>
                  <a:srgbClr val="FF0000"/>
                </a:solidFill>
              </a:rPr>
              <a:t>sruth </a:t>
            </a:r>
            <a:r>
              <a:rPr lang="en-GB" sz="2800"/>
              <a:t>ann</a:t>
            </a:r>
            <a:endParaRPr lang="en-IE" sz="2800"/>
          </a:p>
          <a:p>
            <a:pPr lvl="0"/>
            <a:r>
              <a:rPr lang="en-GB" sz="2800" smtClean="0">
                <a:solidFill>
                  <a:srgbClr val="FF0000"/>
                </a:solidFill>
              </a:rPr>
              <a:t>Réimse </a:t>
            </a:r>
            <a:r>
              <a:rPr lang="en-GB" sz="2800">
                <a:solidFill>
                  <a:srgbClr val="FF0000"/>
                </a:solidFill>
              </a:rPr>
              <a:t>maighnéadach </a:t>
            </a:r>
            <a:r>
              <a:rPr lang="en-GB" sz="2800"/>
              <a:t>de bharr an srutha.</a:t>
            </a:r>
            <a:endParaRPr lang="en-IE" sz="2800"/>
          </a:p>
          <a:p>
            <a:pPr lvl="0"/>
            <a:r>
              <a:rPr lang="en-GB" sz="2800" smtClean="0"/>
              <a:t>dlí </a:t>
            </a:r>
            <a:r>
              <a:rPr lang="en-GB" sz="2800" smtClean="0"/>
              <a:t>Lenz- </a:t>
            </a:r>
            <a:r>
              <a:rPr lang="en-GB" sz="2800">
                <a:solidFill>
                  <a:srgbClr val="FF0000"/>
                </a:solidFill>
              </a:rPr>
              <a:t>treo an réimse mhaighnéidigh </a:t>
            </a:r>
            <a:r>
              <a:rPr lang="en-GB" sz="2800" smtClean="0">
                <a:solidFill>
                  <a:srgbClr val="FF0000"/>
                </a:solidFill>
              </a:rPr>
              <a:t>i </a:t>
            </a:r>
            <a:r>
              <a:rPr lang="en-GB" sz="2800">
                <a:solidFill>
                  <a:srgbClr val="FF0000"/>
                </a:solidFill>
              </a:rPr>
              <a:t>gcoinne an t-athrú </a:t>
            </a:r>
            <a:r>
              <a:rPr lang="en-GB" sz="2800" smtClean="0"/>
              <a:t> </a:t>
            </a:r>
            <a:endParaRPr lang="en-GB" sz="2800"/>
          </a:p>
          <a:p>
            <a:pPr lvl="0"/>
            <a:r>
              <a:rPr lang="en-GB" sz="2800" smtClean="0"/>
              <a:t> </a:t>
            </a:r>
            <a:r>
              <a:rPr lang="en-GB" sz="2800"/>
              <a:t>cuireann sé moill ar an maighnéad</a:t>
            </a:r>
            <a:r>
              <a:rPr lang="en-GB" sz="2800" b="1" smtClean="0"/>
              <a:t>.</a:t>
            </a:r>
            <a:endParaRPr lang="en-IE" sz="28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76"/>
            <a:ext cx="2704882" cy="368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6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E" smtClean="0"/>
              <a:t>Gineadóir</a:t>
            </a:r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mtClean="0"/>
              <a:t>Gléas a athraíonn </a:t>
            </a:r>
            <a:r>
              <a:rPr lang="en-IE" smtClean="0">
                <a:solidFill>
                  <a:srgbClr val="FF0000"/>
                </a:solidFill>
              </a:rPr>
              <a:t>fuinneamh cinéiteach </a:t>
            </a:r>
            <a:r>
              <a:rPr lang="en-IE" smtClean="0"/>
              <a:t>go </a:t>
            </a:r>
            <a:r>
              <a:rPr lang="en-IE" smtClean="0">
                <a:solidFill>
                  <a:srgbClr val="FF0000"/>
                </a:solidFill>
              </a:rPr>
              <a:t>fuinneamh leictreach </a:t>
            </a:r>
          </a:p>
          <a:p>
            <a:pPr marL="0" indent="0">
              <a:buNone/>
            </a:pPr>
            <a:endParaRPr lang="en-IE" smtClean="0"/>
          </a:p>
          <a:p>
            <a:pPr marL="0" indent="0">
              <a:buNone/>
            </a:pPr>
            <a:endParaRPr lang="en-IE" smtClean="0">
              <a:hlinkClick r:id="rId2"/>
            </a:endParaRPr>
          </a:p>
          <a:p>
            <a:endParaRPr lang="en-IE" smtClean="0">
              <a:hlinkClick r:id="rId2"/>
            </a:endParaRPr>
          </a:p>
          <a:p>
            <a:endParaRPr lang="en-IE">
              <a:hlinkClick r:id="rId2"/>
            </a:endParaRPr>
          </a:p>
          <a:p>
            <a:endParaRPr lang="en-IE" smtClean="0">
              <a:hlinkClick r:id="rId2"/>
            </a:endParaRPr>
          </a:p>
          <a:p>
            <a:endParaRPr lang="en-IE">
              <a:hlinkClick r:id="rId2"/>
            </a:endParaRPr>
          </a:p>
          <a:p>
            <a:r>
              <a:rPr lang="en-IE" sz="1700" smtClean="0">
                <a:hlinkClick r:id="rId2"/>
              </a:rPr>
              <a:t>http</a:t>
            </a:r>
            <a:r>
              <a:rPr lang="en-IE" sz="1700">
                <a:hlinkClick r:id="rId2"/>
              </a:rPr>
              <a:t>://</a:t>
            </a:r>
            <a:r>
              <a:rPr lang="en-IE" sz="1700" smtClean="0">
                <a:hlinkClick r:id="rId2"/>
              </a:rPr>
              <a:t>micro.magnet.fsu.edu/electromag/java/generator/ac.html</a:t>
            </a:r>
            <a:endParaRPr lang="en-IE" sz="1700" smtClean="0"/>
          </a:p>
          <a:p>
            <a:r>
              <a:rPr lang="en-IE" sz="1800" smtClean="0">
                <a:hlinkClick r:id="rId3"/>
              </a:rPr>
              <a:t>http</a:t>
            </a:r>
            <a:r>
              <a:rPr lang="en-IE" sz="1800">
                <a:hlinkClick r:id="rId3"/>
              </a:rPr>
              <a:t>://www.walter-fendt.de/ph14e/generator_e.htm</a:t>
            </a:r>
            <a:endParaRPr lang="en-IE" sz="1700" smtClean="0"/>
          </a:p>
          <a:p>
            <a:endParaRPr lang="en-IE" sz="170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77770"/>
            <a:ext cx="3201144" cy="333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22689" cy="1143000"/>
          </a:xfrm>
        </p:spPr>
        <p:txBody>
          <a:bodyPr/>
          <a:lstStyle/>
          <a:p>
            <a:r>
              <a:rPr lang="en-IE" smtClean="0"/>
              <a:t>Sámplaí de gineadóirí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Staisiún ghinte </a:t>
            </a:r>
            <a:r>
              <a:rPr lang="en-IE" smtClean="0"/>
              <a:t>leictreachas</a:t>
            </a:r>
          </a:p>
          <a:p>
            <a:endParaRPr lang="en-IE"/>
          </a:p>
          <a:p>
            <a:pPr marL="0" indent="0">
              <a:buNone/>
            </a:pPr>
            <a:endParaRPr lang="en-IE"/>
          </a:p>
          <a:p>
            <a:r>
              <a:rPr lang="en-IE"/>
              <a:t>Ailtéarnóir i </a:t>
            </a:r>
            <a:r>
              <a:rPr lang="en-IE" smtClean="0"/>
              <a:t>gcarr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endParaRPr lang="en-IE"/>
          </a:p>
          <a:p>
            <a:r>
              <a:rPr lang="en-IE"/>
              <a:t>Dineamó</a:t>
            </a:r>
          </a:p>
          <a:p>
            <a:endParaRPr lang="en-I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58" y="4219128"/>
            <a:ext cx="34813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53" y="3045966"/>
            <a:ext cx="254158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66" y="0"/>
            <a:ext cx="2885306" cy="259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Sruth Ailtéarnach agus sruth díreach</a:t>
            </a:r>
            <a:endParaRPr lang="en-I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0" y="2808822"/>
            <a:ext cx="3099479" cy="21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0929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3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970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en-GB" b="1"/>
              <a:t>Sruth Ailtéarnach: S.A</a:t>
            </a:r>
            <a:r>
              <a:rPr lang="en-GB" b="1" smtClean="0"/>
              <a:t>.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en-GB" b="1" smtClean="0"/>
              <a:t>V</a:t>
            </a:r>
            <a:r>
              <a:rPr lang="en-GB" b="1" baseline="-25000" smtClean="0"/>
              <a:t>o</a:t>
            </a:r>
            <a:r>
              <a:rPr lang="en-GB" b="1" smtClean="0"/>
              <a:t> </a:t>
            </a:r>
            <a:r>
              <a:rPr lang="en-GB" b="1"/>
              <a:t>= </a:t>
            </a:r>
            <a:r>
              <a:rPr lang="en-GB" b="1" smtClean="0"/>
              <a:t>Uasvoltas</a:t>
            </a:r>
            <a:endParaRPr lang="en-IE"/>
          </a:p>
          <a:p>
            <a:r>
              <a:rPr lang="en-GB" b="1" smtClean="0"/>
              <a:t>I</a:t>
            </a:r>
            <a:r>
              <a:rPr lang="en-GB" b="1" baseline="-25000" smtClean="0"/>
              <a:t>o</a:t>
            </a:r>
            <a:r>
              <a:rPr lang="en-GB" b="1" smtClean="0"/>
              <a:t> </a:t>
            </a:r>
            <a:r>
              <a:rPr lang="en-IE" b="1" smtClean="0"/>
              <a:t>= Uas mhéid na srutha</a:t>
            </a:r>
            <a:endParaRPr lang="en-IE"/>
          </a:p>
          <a:p>
            <a:endParaRPr lang="en-I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324030" cy="21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9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/>
              <a:t>Luach Éifeachtach </a:t>
            </a:r>
            <a:r>
              <a:rPr lang="en-GB" b="1" smtClean="0"/>
              <a:t>S.A</a:t>
            </a:r>
            <a:br>
              <a:rPr lang="en-GB" b="1" smtClean="0"/>
            </a:br>
            <a:r>
              <a:rPr lang="en-GB" sz="3100" b="1"/>
              <a:t>Luach an S.D a thugann an chumhacht céanna nuair a shreabhann sé trid an bhfriotóir céanna</a:t>
            </a:r>
            <a:r>
              <a:rPr lang="en-GB" b="1"/>
              <a:t>.</a:t>
            </a:r>
            <a:br>
              <a:rPr lang="en-GB" b="1"/>
            </a:b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292494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IE"/>
              <a:t>Luach Fhréamh Mheán na gCearnóg den Sruth: (I fmc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005063"/>
            <a:ext cx="4040188" cy="2121099"/>
          </a:xfrm>
        </p:spPr>
        <p:txBody>
          <a:bodyPr/>
          <a:lstStyle/>
          <a:p>
            <a:endParaRPr lang="en-IE"/>
          </a:p>
          <a:p>
            <a:r>
              <a:rPr lang="en-GB" b="1"/>
              <a:t>I­</a:t>
            </a:r>
            <a:r>
              <a:rPr lang="en-GB" b="1" baseline="-25000"/>
              <a:t>fmc</a:t>
            </a:r>
            <a:r>
              <a:rPr lang="en-GB" b="1"/>
              <a:t>       =  I</a:t>
            </a:r>
            <a:r>
              <a:rPr lang="en-GB" b="1" baseline="-25000"/>
              <a:t>o</a:t>
            </a:r>
            <a:r>
              <a:rPr lang="en-GB" b="1"/>
              <a:t> 	</a:t>
            </a:r>
            <a:r>
              <a:rPr lang="en-GB" b="1">
                <a:sym typeface="Wingdings"/>
              </a:rPr>
              <a:t></a:t>
            </a:r>
            <a:r>
              <a:rPr lang="en-GB" b="1"/>
              <a:t> I</a:t>
            </a:r>
            <a:r>
              <a:rPr lang="en-GB" b="1" baseline="-25000"/>
              <a:t>o</a:t>
            </a:r>
            <a:r>
              <a:rPr lang="en-GB" b="1"/>
              <a:t> = I</a:t>
            </a:r>
            <a:r>
              <a:rPr lang="en-GB" b="1" baseline="-25000"/>
              <a:t>fmc</a:t>
            </a:r>
            <a:r>
              <a:rPr lang="en-GB" b="1"/>
              <a:t> x √2</a:t>
            </a:r>
            <a:endParaRPr lang="en-IE"/>
          </a:p>
          <a:p>
            <a:pPr marL="0" indent="0">
              <a:buNone/>
            </a:pPr>
            <a:r>
              <a:rPr lang="en-GB" b="1"/>
              <a:t> </a:t>
            </a:r>
            <a:r>
              <a:rPr lang="en-GB" b="1" smtClean="0"/>
              <a:t>                     </a:t>
            </a:r>
            <a:r>
              <a:rPr lang="en-GB" b="1"/>
              <a:t>---</a:t>
            </a:r>
            <a:endParaRPr lang="en-IE"/>
          </a:p>
          <a:p>
            <a:pPr marL="0" indent="0">
              <a:buNone/>
            </a:pPr>
            <a:r>
              <a:rPr lang="en-GB" b="1"/>
              <a:t>	</a:t>
            </a:r>
            <a:r>
              <a:rPr lang="en-GB" b="1" smtClean="0"/>
              <a:t>         √2</a:t>
            </a:r>
            <a:r>
              <a:rPr lang="en-GB" b="1"/>
              <a:t>	</a:t>
            </a:r>
            <a:endParaRPr lang="en-IE"/>
          </a:p>
          <a:p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285293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luach fmc den difríocht phoitéinsil: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365103"/>
            <a:ext cx="4041775" cy="1761059"/>
          </a:xfrm>
        </p:spPr>
        <p:txBody>
          <a:bodyPr/>
          <a:lstStyle/>
          <a:p>
            <a:pPr marL="0" indent="0">
              <a:buNone/>
            </a:pPr>
            <a:r>
              <a:rPr lang="en-GB" b="1" smtClean="0"/>
              <a:t>V</a:t>
            </a:r>
            <a:r>
              <a:rPr lang="en-GB" b="1" baseline="-25000" smtClean="0"/>
              <a:t>fmc</a:t>
            </a:r>
            <a:r>
              <a:rPr lang="en-GB" b="1" smtClean="0"/>
              <a:t>       </a:t>
            </a:r>
            <a:r>
              <a:rPr lang="en-GB" b="1"/>
              <a:t>=  </a:t>
            </a:r>
            <a:r>
              <a:rPr lang="en-GB" b="1" smtClean="0"/>
              <a:t>V</a:t>
            </a:r>
            <a:r>
              <a:rPr lang="en-GB" b="1" baseline="-25000" smtClean="0"/>
              <a:t>o</a:t>
            </a:r>
            <a:r>
              <a:rPr lang="en-GB" b="1" smtClean="0"/>
              <a:t> </a:t>
            </a:r>
            <a:r>
              <a:rPr lang="en-GB" b="1" smtClean="0">
                <a:sym typeface="Wingdings"/>
              </a:rPr>
              <a:t></a:t>
            </a:r>
            <a:r>
              <a:rPr lang="en-GB" b="1" smtClean="0"/>
              <a:t> V</a:t>
            </a:r>
            <a:r>
              <a:rPr lang="en-GB" b="1" baseline="-25000" smtClean="0"/>
              <a:t>o</a:t>
            </a:r>
            <a:r>
              <a:rPr lang="en-GB" b="1" smtClean="0"/>
              <a:t> </a:t>
            </a:r>
            <a:r>
              <a:rPr lang="en-GB" b="1"/>
              <a:t>= </a:t>
            </a:r>
            <a:r>
              <a:rPr lang="en-GB" b="1" smtClean="0"/>
              <a:t>V</a:t>
            </a:r>
            <a:r>
              <a:rPr lang="en-GB" b="1" baseline="-25000" smtClean="0"/>
              <a:t>fmc</a:t>
            </a:r>
            <a:r>
              <a:rPr lang="en-GB" b="1" smtClean="0"/>
              <a:t> </a:t>
            </a:r>
            <a:r>
              <a:rPr lang="en-GB" b="1"/>
              <a:t>x √2</a:t>
            </a:r>
            <a:endParaRPr lang="en-IE"/>
          </a:p>
          <a:p>
            <a:pPr marL="0" indent="0">
              <a:buNone/>
            </a:pPr>
            <a:r>
              <a:rPr lang="en-GB" b="1"/>
              <a:t>          </a:t>
            </a:r>
            <a:r>
              <a:rPr lang="en-GB" b="1" smtClean="0"/>
              <a:t>         </a:t>
            </a:r>
            <a:r>
              <a:rPr lang="en-GB" b="1"/>
              <a:t>---</a:t>
            </a:r>
            <a:endParaRPr lang="en-IE"/>
          </a:p>
          <a:p>
            <a:pPr marL="0" indent="0">
              <a:buNone/>
            </a:pPr>
            <a:r>
              <a:rPr lang="en-GB" b="1"/>
              <a:t>	  </a:t>
            </a:r>
            <a:r>
              <a:rPr lang="en-GB" b="1" smtClean="0"/>
              <a:t>    </a:t>
            </a:r>
            <a:r>
              <a:rPr lang="en-GB" b="1"/>
              <a:t>√2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81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Teasiarmhairt SA</a:t>
            </a:r>
            <a:endParaRPr lang="en-I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880320" cy="496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95936" y="198884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>
                <a:latin typeface="Tahoma"/>
                <a:ea typeface="Times New Roman"/>
              </a:rPr>
              <a:t>P = I</a:t>
            </a:r>
            <a:r>
              <a:rPr lang="en-GB" baseline="30000">
                <a:latin typeface="Tahoma"/>
                <a:ea typeface="Times New Roman"/>
              </a:rPr>
              <a:t>2</a:t>
            </a:r>
            <a:r>
              <a:rPr lang="en-GB">
                <a:latin typeface="Tahoma"/>
                <a:ea typeface="Times New Roman"/>
              </a:rPr>
              <a:t>R = (3)</a:t>
            </a:r>
            <a:r>
              <a:rPr lang="en-GB" baseline="30000">
                <a:latin typeface="Tahoma"/>
                <a:ea typeface="Times New Roman"/>
              </a:rPr>
              <a:t>2</a:t>
            </a:r>
            <a:r>
              <a:rPr lang="en-GB">
                <a:latin typeface="Tahoma"/>
                <a:ea typeface="Times New Roman"/>
              </a:rPr>
              <a:t> 6= 54 W nó J/s </a:t>
            </a:r>
            <a:endParaRPr lang="en-GB" smtClean="0">
              <a:latin typeface="Tahoma"/>
              <a:ea typeface="Times New Roman"/>
            </a:endParaRPr>
          </a:p>
          <a:p>
            <a:pPr>
              <a:spcAft>
                <a:spcPts val="0"/>
              </a:spcAft>
            </a:pPr>
            <a:endParaRPr lang="en-IE" sz="200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>
                <a:latin typeface="Tahoma"/>
                <a:ea typeface="Times New Roman"/>
              </a:rPr>
              <a:t>Is féidir a léiriú go mbeidh sruth ailtéarnach de uasluach</a:t>
            </a:r>
            <a:r>
              <a:rPr lang="en-GB" smtClean="0">
                <a:latin typeface="Tahoma"/>
                <a:ea typeface="Times New Roman"/>
              </a:rPr>
              <a:t>:</a:t>
            </a:r>
          </a:p>
          <a:p>
            <a:pPr>
              <a:spcAft>
                <a:spcPts val="0"/>
              </a:spcAft>
            </a:pPr>
            <a:endParaRPr lang="en-IE" sz="200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1123950" algn="l"/>
              </a:tabLst>
            </a:pPr>
            <a:r>
              <a:rPr lang="en-GB" b="1">
                <a:latin typeface="Tahoma"/>
                <a:ea typeface="Times New Roman"/>
              </a:rPr>
              <a:t>Io = 3 x √2 	</a:t>
            </a:r>
            <a:endParaRPr lang="en-IE" sz="200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mtClean="0">
              <a:latin typeface="Tahoma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>
              <a:latin typeface="Tahoma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mtClean="0">
                <a:latin typeface="Tahoma"/>
                <a:ea typeface="Times New Roman"/>
              </a:rPr>
              <a:t>ag </a:t>
            </a:r>
            <a:r>
              <a:rPr lang="en-GB">
                <a:latin typeface="Tahoma"/>
                <a:ea typeface="Times New Roman"/>
              </a:rPr>
              <a:t>teastáil chun an méid céanna teasa a thabhairt</a:t>
            </a:r>
            <a:r>
              <a:rPr lang="en-GB" sz="2000">
                <a:latin typeface="Times New Roman"/>
                <a:ea typeface="Times New Roman"/>
              </a:rPr>
              <a:t>. </a:t>
            </a:r>
            <a:endParaRPr lang="en-IE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72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Ionduchtú Leictreamaighnéadach: </a:t>
            </a:r>
            <a:r>
              <a:rPr lang="en-GB" b="1"/>
              <a:t>FÉIN IONDUCHTAS 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n-GB" smtClean="0"/>
              <a:t>Nuair </a:t>
            </a:r>
            <a:r>
              <a:rPr lang="en-GB"/>
              <a:t>a </a:t>
            </a:r>
            <a:r>
              <a:rPr lang="en-GB">
                <a:solidFill>
                  <a:srgbClr val="FF0000"/>
                </a:solidFill>
              </a:rPr>
              <a:t>n-athraítear an flosc maighnéadach </a:t>
            </a:r>
            <a:r>
              <a:rPr lang="en-GB"/>
              <a:t>trí sheoltóir, </a:t>
            </a:r>
            <a:r>
              <a:rPr lang="en-GB">
                <a:solidFill>
                  <a:srgbClr val="FF0000"/>
                </a:solidFill>
              </a:rPr>
              <a:t>ionduchtaítear fórsa leictreagluaiseach (FLG) </a:t>
            </a:r>
            <a:r>
              <a:rPr lang="en-GB"/>
              <a:t>ann, dá bharr an athrú.</a:t>
            </a:r>
            <a:endParaRPr lang="en-IE"/>
          </a:p>
          <a:p>
            <a:endParaRPr lang="en-IE" smtClean="0">
              <a:hlinkClick r:id="rId2"/>
            </a:endParaRPr>
          </a:p>
          <a:p>
            <a:endParaRPr lang="en-IE">
              <a:hlinkClick r:id="rId2"/>
            </a:endParaRPr>
          </a:p>
          <a:p>
            <a:endParaRPr lang="en-IE" smtClean="0">
              <a:hlinkClick r:id="rId2"/>
            </a:endParaRPr>
          </a:p>
          <a:p>
            <a:endParaRPr lang="en-IE">
              <a:hlinkClick r:id="rId2"/>
            </a:endParaRPr>
          </a:p>
          <a:p>
            <a:endParaRPr lang="en-IE" smtClean="0">
              <a:hlinkClick r:id="rId2"/>
            </a:endParaRPr>
          </a:p>
          <a:p>
            <a:endParaRPr lang="en-IE">
              <a:hlinkClick r:id="rId2"/>
            </a:endParaRPr>
          </a:p>
          <a:p>
            <a:endParaRPr lang="en-IE" smtClean="0">
              <a:hlinkClick r:id="rId2"/>
            </a:endParaRPr>
          </a:p>
          <a:p>
            <a:endParaRPr lang="en-IE" smtClean="0">
              <a:hlinkClick r:id="rId2"/>
            </a:endParaRPr>
          </a:p>
          <a:p>
            <a:r>
              <a:rPr lang="en-GB" b="1" smtClean="0"/>
              <a:t>GLUAISEACHT</a:t>
            </a:r>
            <a:r>
              <a:rPr lang="en-GB" smtClean="0"/>
              <a:t> </a:t>
            </a:r>
            <a:r>
              <a:rPr lang="en-GB"/>
              <a:t>le gluaiseacht coibhneasta idir an corna agus an maighnéad ionduchtaítear FLG.</a:t>
            </a:r>
            <a:endParaRPr lang="en-IE"/>
          </a:p>
          <a:p>
            <a:r>
              <a:rPr lang="en-GB" b="1"/>
              <a:t>TREO</a:t>
            </a:r>
            <a:r>
              <a:rPr lang="en-GB"/>
              <a:t>		 Braitheann an treo ar treo an athrú.</a:t>
            </a:r>
            <a:endParaRPr lang="en-IE"/>
          </a:p>
          <a:p>
            <a:r>
              <a:rPr lang="en-IE">
                <a:hlinkClick r:id="rId3"/>
              </a:rPr>
              <a:t>http://</a:t>
            </a:r>
            <a:r>
              <a:rPr lang="en-IE" smtClean="0">
                <a:hlinkClick r:id="rId3"/>
              </a:rPr>
              <a:t>phet.colorado.edu/sims/faradays-law/faradays-law_en.html</a:t>
            </a:r>
            <a:endParaRPr lang="en-IE" smtClean="0"/>
          </a:p>
          <a:p>
            <a:r>
              <a:rPr lang="en-IE" smtClean="0">
                <a:hlinkClick r:id="rId2"/>
              </a:rPr>
              <a:t>http</a:t>
            </a:r>
            <a:r>
              <a:rPr lang="en-IE">
                <a:hlinkClick r:id="rId2"/>
              </a:rPr>
              <a:t>://fisitech.files.wordpress.com/2011/02/faradyanim1.gif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14" y="2276872"/>
            <a:ext cx="2151428" cy="196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2" y="2276873"/>
            <a:ext cx="2143842" cy="19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42" y="2276872"/>
            <a:ext cx="2143842" cy="19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75856" y="4240637"/>
            <a:ext cx="1728192" cy="412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Arrow 4"/>
          <p:cNvSpPr/>
          <p:nvPr/>
        </p:nvSpPr>
        <p:spPr>
          <a:xfrm>
            <a:off x="5305719" y="4240637"/>
            <a:ext cx="1883088" cy="422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18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/>
              <a:t/>
            </a:r>
            <a:br>
              <a:rPr lang="en-GB" b="1"/>
            </a:br>
            <a:r>
              <a:rPr lang="en-GB" b="1" smtClean="0"/>
              <a:t>FÉIN </a:t>
            </a:r>
            <a:r>
              <a:rPr lang="en-GB" b="1"/>
              <a:t>IONDUCHTAS</a:t>
            </a:r>
            <a:r>
              <a:rPr lang="en-IE"/>
              <a:t/>
            </a:r>
            <a:br>
              <a:rPr lang="en-IE"/>
            </a:br>
            <a:r>
              <a:rPr lang="en-GB" smtClean="0"/>
              <a:t>.</a:t>
            </a:r>
            <a:r>
              <a:rPr lang="en-IE"/>
              <a:t/>
            </a:r>
            <a:br>
              <a:rPr lang="en-IE"/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Nuair a athraitear an sruth atá ag sreabhadh trí chorna </a:t>
            </a:r>
            <a:endParaRPr lang="en-GB" smtClean="0"/>
          </a:p>
          <a:p>
            <a:r>
              <a:rPr lang="en-GB" smtClean="0"/>
              <a:t>athraítear </a:t>
            </a:r>
            <a:r>
              <a:rPr lang="en-GB"/>
              <a:t>an réimse maighnéadach timpeall air</a:t>
            </a:r>
            <a:r>
              <a:rPr lang="en-GB" smtClean="0"/>
              <a:t>.</a:t>
            </a:r>
          </a:p>
          <a:p>
            <a:r>
              <a:rPr lang="en-GB" smtClean="0"/>
              <a:t> Ionduchtaítear </a:t>
            </a:r>
            <a:r>
              <a:rPr lang="en-GB"/>
              <a:t>FLG sa chorna de bharr an réimse bheith ag athrú a chuireann i gcoinne an srutha atá ag athrú (Frith FLG) </a:t>
            </a:r>
            <a:endParaRPr lang="en-GB" smtClean="0"/>
          </a:p>
          <a:p>
            <a:r>
              <a:rPr lang="en-GB" smtClean="0"/>
              <a:t>Tugtar </a:t>
            </a:r>
            <a:r>
              <a:rPr lang="en-GB"/>
              <a:t>féinionduchtas ar an feinimean seo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16" y="4767263"/>
            <a:ext cx="34194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9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en-IE" smtClean="0"/>
              <a:t>Samplaí 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en-GB" smtClean="0"/>
              <a:t>Ní </a:t>
            </a:r>
            <a:r>
              <a:rPr lang="en-GB"/>
              <a:t>lasann an bolgán díreach tar éis an lasc a dhúnadh. Tógtar cúpla soicind sula sroicheann an bolgan an ghile is mó. Tarlaíonn seo sin de bharr </a:t>
            </a:r>
            <a:r>
              <a:rPr lang="en-GB" b="1"/>
              <a:t>Féin-Ionduchtas</a:t>
            </a:r>
            <a:endParaRPr lang="en-IE"/>
          </a:p>
          <a:p>
            <a:pPr marL="0" indent="0">
              <a:buNone/>
            </a:pPr>
            <a:endParaRPr lang="en-IE" u="sng" smtClean="0"/>
          </a:p>
          <a:p>
            <a:endParaRPr lang="en-IE" smtClean="0"/>
          </a:p>
          <a:p>
            <a:endParaRPr lang="en-I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419872" cy="20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E" smtClean="0"/>
              <a:t>Cúis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mtClean="0"/>
              <a:t>Dúntar </a:t>
            </a:r>
            <a:r>
              <a:rPr lang="en-GB"/>
              <a:t>an lasc sreabhann </a:t>
            </a:r>
            <a:r>
              <a:rPr lang="en-GB" smtClean="0"/>
              <a:t>sruth</a:t>
            </a:r>
          </a:p>
          <a:p>
            <a:pPr lvl="0"/>
            <a:r>
              <a:rPr lang="en-GB" smtClean="0"/>
              <a:t> </a:t>
            </a:r>
            <a:r>
              <a:rPr lang="en-GB"/>
              <a:t>C</a:t>
            </a:r>
            <a:r>
              <a:rPr lang="en-GB" smtClean="0"/>
              <a:t>ruthaítear </a:t>
            </a:r>
            <a:r>
              <a:rPr lang="en-GB"/>
              <a:t>réimse maighnéadach timpeall ar an gcorna. </a:t>
            </a:r>
            <a:endParaRPr lang="en-GB" smtClean="0"/>
          </a:p>
          <a:p>
            <a:pPr lvl="0"/>
            <a:r>
              <a:rPr lang="en-GB" smtClean="0"/>
              <a:t>Ar </a:t>
            </a:r>
            <a:r>
              <a:rPr lang="en-GB"/>
              <a:t>dtús bíonn an réimse seo ag méadú.</a:t>
            </a:r>
            <a:endParaRPr lang="en-IE"/>
          </a:p>
          <a:p>
            <a:pPr lvl="0"/>
            <a:r>
              <a:rPr lang="en-GB"/>
              <a:t>D</a:t>
            </a:r>
            <a:r>
              <a:rPr lang="en-GB" smtClean="0"/>
              <a:t>lí </a:t>
            </a:r>
            <a:r>
              <a:rPr lang="en-GB"/>
              <a:t>Faraday ionduchtaítear FLG sa chorna</a:t>
            </a:r>
            <a:endParaRPr lang="en-IE"/>
          </a:p>
          <a:p>
            <a:pPr lvl="0"/>
            <a:r>
              <a:rPr lang="en-GB"/>
              <a:t>D</a:t>
            </a:r>
            <a:r>
              <a:rPr lang="en-GB" smtClean="0"/>
              <a:t>lí </a:t>
            </a:r>
            <a:r>
              <a:rPr lang="en-GB"/>
              <a:t>Lenz beidh treo an </a:t>
            </a:r>
            <a:r>
              <a:rPr lang="en-GB" smtClean="0"/>
              <a:t>FLG. </a:t>
            </a:r>
            <a:r>
              <a:rPr lang="en-GB"/>
              <a:t>i gcoinne an sruth atá ag méadú</a:t>
            </a:r>
            <a:endParaRPr lang="en-IE"/>
          </a:p>
          <a:p>
            <a:pPr lvl="0"/>
            <a:r>
              <a:rPr lang="en-GB" smtClean="0"/>
              <a:t>FLG </a:t>
            </a:r>
            <a:r>
              <a:rPr lang="en-GB"/>
              <a:t>ionduchtaithe i gcoinne FLG </a:t>
            </a:r>
            <a:r>
              <a:rPr lang="en-GB" smtClean="0"/>
              <a:t>an bataire</a:t>
            </a:r>
          </a:p>
          <a:p>
            <a:pPr lvl="0"/>
            <a:r>
              <a:rPr lang="en-GB" smtClean="0"/>
              <a:t>Glaotar </a:t>
            </a:r>
            <a:r>
              <a:rPr lang="en-GB" b="1"/>
              <a:t>FrithFLG </a:t>
            </a:r>
            <a:r>
              <a:rPr lang="en-GB"/>
              <a:t>(Nó cúlFLG) air</a:t>
            </a:r>
            <a:r>
              <a:rPr lang="en-GB" smtClean="0"/>
              <a:t>.</a:t>
            </a:r>
          </a:p>
          <a:p>
            <a:pPr lvl="0"/>
            <a:r>
              <a:rPr lang="en-GB" smtClean="0"/>
              <a:t> </a:t>
            </a:r>
            <a:r>
              <a:rPr lang="en-GB"/>
              <a:t>S’é an toradh ná go dtógann sé níos mó ama den sruth méadú go dtí an t-uasmhéid</a:t>
            </a:r>
            <a:r>
              <a:rPr lang="en-GB" smtClean="0"/>
              <a:t>.</a:t>
            </a:r>
          </a:p>
          <a:p>
            <a:pPr lvl="0"/>
            <a:r>
              <a:rPr lang="en-GB" smtClean="0"/>
              <a:t> </a:t>
            </a:r>
            <a:r>
              <a:rPr lang="en-GB"/>
              <a:t>Is féinionducthú atá ar siúl.</a:t>
            </a:r>
            <a:endParaRPr lang="en-IE"/>
          </a:p>
          <a:p>
            <a:r>
              <a:rPr lang="en-GB"/>
              <a:t> </a:t>
            </a:r>
            <a:endParaRPr lang="en-GB" smtClean="0"/>
          </a:p>
          <a:p>
            <a:pPr marL="0" indent="0">
              <a:buNone/>
            </a:pPr>
            <a:r>
              <a:rPr lang="en-GB" b="1" smtClean="0"/>
              <a:t>FrithFLG </a:t>
            </a:r>
            <a:r>
              <a:rPr lang="en-GB" b="1"/>
              <a:t>a </a:t>
            </a:r>
            <a:r>
              <a:rPr lang="en-GB" b="1" smtClean="0"/>
              <a:t>mhéadú:</a:t>
            </a:r>
          </a:p>
          <a:p>
            <a:r>
              <a:rPr lang="en-GB" smtClean="0"/>
              <a:t>corna </a:t>
            </a:r>
            <a:r>
              <a:rPr lang="en-GB"/>
              <a:t>ar croíleacán bogiarainn. </a:t>
            </a:r>
            <a:endParaRPr lang="en-IE"/>
          </a:p>
          <a:p>
            <a:pPr lvl="0"/>
            <a:r>
              <a:rPr lang="en-GB" smtClean="0"/>
              <a:t>Glaotar </a:t>
            </a:r>
            <a:r>
              <a:rPr lang="en-GB" b="1"/>
              <a:t>ionduchtóir</a:t>
            </a:r>
            <a:r>
              <a:rPr lang="en-GB"/>
              <a:t> ar corna lena mbaineann </a:t>
            </a:r>
            <a:r>
              <a:rPr lang="en-GB" smtClean="0"/>
              <a:t>féinionducthas</a:t>
            </a:r>
            <a:endParaRPr lang="en-I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18506" cy="15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698976" cy="792088"/>
          </a:xfrm>
        </p:spPr>
        <p:txBody>
          <a:bodyPr/>
          <a:lstStyle/>
          <a:p>
            <a:r>
              <a:rPr lang="en-IE" smtClean="0"/>
              <a:t>Samplaí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707"/>
            <a:ext cx="8229600" cy="4283558"/>
          </a:xfrm>
        </p:spPr>
        <p:txBody>
          <a:bodyPr>
            <a:noAutofit/>
          </a:bodyPr>
          <a:lstStyle/>
          <a:p>
            <a:pPr lvl="0"/>
            <a:r>
              <a:rPr lang="en-GB" sz="2400" smtClean="0"/>
              <a:t>Voltas </a:t>
            </a:r>
            <a:r>
              <a:rPr lang="en-GB" sz="2400"/>
              <a:t>90V </a:t>
            </a:r>
            <a:r>
              <a:rPr lang="en-GB" sz="2400" smtClean="0"/>
              <a:t>=&gt;lampa </a:t>
            </a:r>
            <a:r>
              <a:rPr lang="en-GB" sz="2400"/>
              <a:t>neon  </a:t>
            </a:r>
            <a:r>
              <a:rPr lang="en-GB" sz="2400" smtClean="0"/>
              <a:t>a </a:t>
            </a:r>
            <a:r>
              <a:rPr lang="en-GB" sz="2400"/>
              <a:t>lasadh</a:t>
            </a:r>
            <a:endParaRPr lang="en-IE" sz="2400"/>
          </a:p>
          <a:p>
            <a:pPr lvl="0"/>
            <a:r>
              <a:rPr lang="en-GB" sz="2400" smtClean="0"/>
              <a:t>12V </a:t>
            </a:r>
            <a:r>
              <a:rPr lang="en-GB" sz="2400"/>
              <a:t>sa bhataire</a:t>
            </a:r>
            <a:endParaRPr lang="en-IE" sz="2400"/>
          </a:p>
          <a:p>
            <a:pPr lvl="0"/>
            <a:r>
              <a:rPr lang="en-GB" sz="2400" smtClean="0"/>
              <a:t>Oscail an </a:t>
            </a:r>
            <a:r>
              <a:rPr lang="en-GB" sz="2400"/>
              <a:t>lasc titeann an sruth go tobann go naid.</a:t>
            </a:r>
            <a:endParaRPr lang="en-IE" sz="2400"/>
          </a:p>
          <a:p>
            <a:pPr lvl="0"/>
            <a:r>
              <a:rPr lang="en-GB" sz="2400" smtClean="0"/>
              <a:t>Sruth </a:t>
            </a:r>
            <a:r>
              <a:rPr lang="en-GB" sz="2400"/>
              <a:t>ag titim </a:t>
            </a:r>
            <a:r>
              <a:rPr lang="en-GB" sz="2400" smtClean="0"/>
              <a:t>réimse </a:t>
            </a:r>
            <a:r>
              <a:rPr lang="en-GB" sz="2400"/>
              <a:t>maighnéadach trí an chorna </a:t>
            </a:r>
            <a:r>
              <a:rPr lang="en-GB" sz="2400" smtClean="0"/>
              <a:t>ag athrú</a:t>
            </a:r>
            <a:r>
              <a:rPr lang="en-GB" sz="2400" smtClean="0"/>
              <a:t>. </a:t>
            </a:r>
            <a:endParaRPr lang="en-IE" sz="2400"/>
          </a:p>
          <a:p>
            <a:pPr lvl="0"/>
            <a:r>
              <a:rPr lang="en-GB" sz="2400"/>
              <a:t>Ionduchtaítear FLG sa chorna.</a:t>
            </a:r>
            <a:endParaRPr lang="en-IE" sz="2400"/>
          </a:p>
          <a:p>
            <a:pPr lvl="0"/>
            <a:r>
              <a:rPr lang="en-GB" sz="2400" smtClean="0"/>
              <a:t>FLG </a:t>
            </a:r>
            <a:r>
              <a:rPr lang="en-GB" sz="2400"/>
              <a:t>ionduchtaithe </a:t>
            </a:r>
            <a:r>
              <a:rPr lang="en-GB" sz="2400" smtClean="0"/>
              <a:t>mór </a:t>
            </a:r>
            <a:r>
              <a:rPr lang="en-GB" sz="2400"/>
              <a:t>go leor chun an lampa a lasadh mar:</a:t>
            </a:r>
            <a:endParaRPr lang="en-IE" sz="2400"/>
          </a:p>
          <a:p>
            <a:pPr lvl="1"/>
            <a:r>
              <a:rPr lang="en-GB" sz="2400" b="1"/>
              <a:t>Titeann an réimse maighnéadach go tapaidh</a:t>
            </a:r>
            <a:endParaRPr lang="en-IE" sz="2400" b="1"/>
          </a:p>
          <a:p>
            <a:pPr lvl="1"/>
            <a:r>
              <a:rPr lang="en-GB" sz="2400" b="1"/>
              <a:t>Tá líon mór lúb sa chorna</a:t>
            </a:r>
            <a:endParaRPr lang="en-IE" sz="2400" b="1"/>
          </a:p>
          <a:p>
            <a:pPr lvl="1"/>
            <a:r>
              <a:rPr lang="en-GB" sz="2400" b="1"/>
              <a:t>Ta croíleacán bogiarainn i lár an </a:t>
            </a:r>
            <a:r>
              <a:rPr lang="en-GB" sz="2400" b="1" smtClean="0"/>
              <a:t>chorna</a:t>
            </a:r>
          </a:p>
          <a:p>
            <a:r>
              <a:rPr lang="en-GB" sz="2400" smtClean="0"/>
              <a:t>Ma </a:t>
            </a:r>
            <a:r>
              <a:rPr lang="en-GB" sz="2400"/>
              <a:t>bhaintear an croíleacán ní bheidh an FLG ionduchtaithe mór go leor chun an lampa a </a:t>
            </a:r>
            <a:r>
              <a:rPr lang="en-GB" sz="2400" smtClean="0"/>
              <a:t>lasadh</a:t>
            </a:r>
            <a:endParaRPr lang="en-IE" sz="24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77" y="332656"/>
            <a:ext cx="2555776" cy="237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Comhionduchtais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smtClean="0"/>
              <a:t>Nuair </a:t>
            </a:r>
            <a:r>
              <a:rPr lang="en-IE" b="1"/>
              <a:t>a ionduchtaítear FLG i gcorna amháin toisc go n-athraítear flosc maighnéadach i gcorna eile.</a:t>
            </a:r>
            <a:endParaRPr lang="en-IE"/>
          </a:p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7"/>
            <a:ext cx="3692326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9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Feidhmeanna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525963"/>
          </a:xfrm>
        </p:spPr>
        <p:txBody>
          <a:bodyPr/>
          <a:lstStyle/>
          <a:p>
            <a:r>
              <a:rPr lang="en-IE" smtClean="0"/>
              <a:t>Claochladán </a:t>
            </a:r>
          </a:p>
          <a:p>
            <a:pPr marL="0" indent="0">
              <a:buNone/>
            </a:pPr>
            <a:r>
              <a:rPr lang="en-IE" smtClean="0"/>
              <a:t>Voltas SA a ardú nó a íslíú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endParaRPr lang="en-IE" smtClean="0"/>
          </a:p>
          <a:p>
            <a:r>
              <a:rPr lang="en-IE" smtClean="0"/>
              <a:t>Corna Ionduchtacháin</a:t>
            </a:r>
          </a:p>
          <a:p>
            <a:pPr marL="0" indent="0">
              <a:buNone/>
            </a:pPr>
            <a:r>
              <a:rPr lang="en-IE" smtClean="0"/>
              <a:t>Splanc d’ardvoltas a chruthú</a:t>
            </a:r>
            <a:endParaRPr lang="en-I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429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54" y="4101628"/>
            <a:ext cx="4073227" cy="243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Sruth Ailtéarnach agus Ionduchtóirí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/>
              <a:t>Corna miotail </a:t>
            </a:r>
            <a:r>
              <a:rPr lang="en-GB" sz="2400" b="1" smtClean="0"/>
              <a:t>(ionduchtóir) le SD</a:t>
            </a:r>
            <a:endParaRPr lang="en-IE" sz="2400" b="1" smtClean="0"/>
          </a:p>
          <a:p>
            <a:r>
              <a:rPr lang="en-GB" sz="2400" smtClean="0"/>
              <a:t>Cuireann an </a:t>
            </a:r>
            <a:r>
              <a:rPr lang="en-GB" sz="2400" b="1" smtClean="0"/>
              <a:t>fhriotaíocht ómach</a:t>
            </a:r>
            <a:r>
              <a:rPr lang="en-GB" sz="2400" smtClean="0"/>
              <a:t> igcoinne na srutha nuair atá SD ag sreabhadh tríd</a:t>
            </a:r>
            <a:endParaRPr lang="en-IE" sz="2400" smtClean="0"/>
          </a:p>
          <a:p>
            <a:pPr marL="0" lvl="0" indent="0">
              <a:buNone/>
            </a:pPr>
            <a:r>
              <a:rPr lang="en-GB" sz="2400" b="1" smtClean="0"/>
              <a:t>Corna </a:t>
            </a:r>
            <a:r>
              <a:rPr lang="en-GB" sz="2400" b="1"/>
              <a:t>miotail (Ionduchtóir) le </a:t>
            </a:r>
            <a:r>
              <a:rPr lang="en-GB" sz="2400" b="1" smtClean="0"/>
              <a:t>SA </a:t>
            </a:r>
          </a:p>
          <a:p>
            <a:pPr lvl="0"/>
            <a:r>
              <a:rPr lang="en-GB" sz="2400" smtClean="0"/>
              <a:t>Cuireann </a:t>
            </a:r>
            <a:r>
              <a:rPr lang="en-GB" sz="2400"/>
              <a:t>an </a:t>
            </a:r>
            <a:r>
              <a:rPr lang="en-GB" sz="2400" b="1"/>
              <a:t>fhriotaíocht ómach</a:t>
            </a:r>
            <a:r>
              <a:rPr lang="en-GB" sz="2400"/>
              <a:t> AGUS </a:t>
            </a:r>
            <a:r>
              <a:rPr lang="en-GB" sz="2400" b="1"/>
              <a:t>an frith FLG</a:t>
            </a:r>
            <a:r>
              <a:rPr lang="en-GB" sz="2400"/>
              <a:t>  igcoinne na srutha nuair atá SA ag sreabhadh tríd</a:t>
            </a:r>
            <a:r>
              <a:rPr lang="en-IE" sz="2400"/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4589"/>
            <a:ext cx="3860307" cy="218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51273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Ionduchtóirí le croíleacáin iarainn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  <a:p>
            <a:endParaRPr lang="en-IE"/>
          </a:p>
          <a:p>
            <a:endParaRPr lang="en-IE" smtClean="0"/>
          </a:p>
          <a:p>
            <a:endParaRPr lang="en-IE"/>
          </a:p>
          <a:p>
            <a:r>
              <a:rPr lang="en-IE" smtClean="0"/>
              <a:t>Geal                   Níos lú gile</a:t>
            </a:r>
            <a:endParaRPr lang="en-I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752528" cy="25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5811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/>
              <a:t>Úsaideanna a bhaineann le hionductóirí</a:t>
            </a:r>
            <a:endParaRPr lang="en-IE" sz="2400"/>
          </a:p>
          <a:p>
            <a:r>
              <a:rPr lang="en-GB" sz="2400"/>
              <a:t>1. Slíomadh (smoothing) de athruithe i SD ó fhoinsí cumhachta</a:t>
            </a:r>
            <a:endParaRPr lang="en-IE" sz="2400"/>
          </a:p>
          <a:p>
            <a:r>
              <a:rPr lang="en-GB" sz="2400"/>
              <a:t>2. Ciorcaid túnáil stáisiún rádiío</a:t>
            </a:r>
            <a:endParaRPr lang="en-IE" sz="2400"/>
          </a:p>
          <a:p>
            <a:r>
              <a:rPr lang="en-GB" sz="2400"/>
              <a:t>3. Laisc mhaolúcháin (dimming switches)</a:t>
            </a:r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9201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SA agus toilleoirí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smtClean="0"/>
              <a:t>Le </a:t>
            </a:r>
            <a:r>
              <a:rPr lang="en-GB" b="1"/>
              <a:t>sruth SD</a:t>
            </a:r>
            <a:endParaRPr lang="en-IE"/>
          </a:p>
          <a:p>
            <a:r>
              <a:rPr lang="en-GB"/>
              <a:t>Nuair a dhúntar an lasc sreabhann sruth ar feadh tréimhse gairid agus luchtaítear an toilleoir. </a:t>
            </a:r>
            <a:endParaRPr lang="en-GB" smtClean="0"/>
          </a:p>
          <a:p>
            <a:r>
              <a:rPr lang="en-GB" smtClean="0"/>
              <a:t>Eíríonn </a:t>
            </a:r>
            <a:r>
              <a:rPr lang="en-GB"/>
              <a:t>na plátaí </a:t>
            </a:r>
            <a:r>
              <a:rPr lang="en-GB" smtClean="0"/>
              <a:t>luchtaithe</a:t>
            </a:r>
          </a:p>
          <a:p>
            <a:r>
              <a:rPr lang="en-GB" smtClean="0"/>
              <a:t>DP </a:t>
            </a:r>
            <a:r>
              <a:rPr lang="en-GB"/>
              <a:t>eatarthu cothrom le DP an bataire. </a:t>
            </a:r>
            <a:endParaRPr lang="en-GB" smtClean="0"/>
          </a:p>
          <a:p>
            <a:r>
              <a:rPr lang="en-GB" smtClean="0"/>
              <a:t>Inslitheoir </a:t>
            </a:r>
            <a:r>
              <a:rPr lang="en-GB"/>
              <a:t>eatarthu nuair </a:t>
            </a:r>
            <a:r>
              <a:rPr lang="en-GB" smtClean="0"/>
              <a:t>atá voltas na bplátaí =bataire </a:t>
            </a:r>
            <a:r>
              <a:rPr lang="en-GB"/>
              <a:t>stopann an sreabhadh luchta. </a:t>
            </a:r>
            <a:endParaRPr lang="en-GB" smtClean="0"/>
          </a:p>
          <a:p>
            <a:r>
              <a:rPr lang="en-GB" b="1" smtClean="0"/>
              <a:t>Ní </a:t>
            </a:r>
            <a:r>
              <a:rPr lang="en-GB" b="1"/>
              <a:t>ligeann toilleoir SD tríd.</a:t>
            </a:r>
            <a:endParaRPr lang="en-IE"/>
          </a:p>
          <a:p>
            <a:pPr marL="0" indent="0">
              <a:buNone/>
            </a:pPr>
            <a:r>
              <a:rPr lang="en-GB" b="1"/>
              <a:t> </a:t>
            </a:r>
            <a:endParaRPr lang="en-IE"/>
          </a:p>
          <a:p>
            <a:pPr marL="0" indent="0">
              <a:buNone/>
            </a:pPr>
            <a:r>
              <a:rPr lang="en-GB" b="1"/>
              <a:t>Le sruth SA</a:t>
            </a:r>
            <a:endParaRPr lang="en-IE"/>
          </a:p>
          <a:p>
            <a:pPr marL="0" indent="0">
              <a:buNone/>
            </a:pPr>
            <a:r>
              <a:rPr lang="en-GB" b="1"/>
              <a:t>Sreabhann sruth SA trí toilleoir.</a:t>
            </a:r>
            <a:r>
              <a:rPr lang="en-GB"/>
              <a:t> </a:t>
            </a:r>
            <a:endParaRPr lang="en-GB" smtClean="0"/>
          </a:p>
          <a:p>
            <a:pPr marL="0" indent="0">
              <a:buNone/>
            </a:pPr>
            <a:r>
              <a:rPr lang="en-GB" smtClean="0"/>
              <a:t>SA </a:t>
            </a:r>
            <a:r>
              <a:rPr lang="en-GB"/>
              <a:t>ag athrú treo luchtaitear agus díluchtaítear an toilleoir go rialta</a:t>
            </a:r>
            <a:r>
              <a:rPr lang="en-GB" smtClean="0"/>
              <a:t>.</a:t>
            </a:r>
          </a:p>
          <a:p>
            <a:pPr marL="0" indent="0">
              <a:buNone/>
            </a:pPr>
            <a:r>
              <a:rPr lang="en-GB" smtClean="0"/>
              <a:t> </a:t>
            </a:r>
            <a:r>
              <a:rPr lang="en-GB"/>
              <a:t>Is mó an toilleas is lú an fhriotaíocht a thugann sé do SA.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85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Claochladán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Fearas a úsáidtear chun voltas SA a ardú nó a ísliú</a:t>
            </a:r>
            <a:endParaRPr lang="en-IE"/>
          </a:p>
          <a:p>
            <a:endParaRPr lang="en-I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5"/>
            <a:ext cx="4468479" cy="443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sz="3200" smtClean="0"/>
              <a:t>Ionduchtú Leictreamaighnéadach-Comhionduchtú</a:t>
            </a:r>
            <a:endParaRPr lang="en-IE" sz="320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67544" y="1226185"/>
            <a:ext cx="1846030" cy="1947501"/>
            <a:chOff x="7581" y="1144"/>
            <a:chExt cx="3903" cy="4176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" y="1144"/>
              <a:ext cx="3903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9621" y="2104"/>
              <a:ext cx="315" cy="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IE" sz="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64" y="941438"/>
            <a:ext cx="33924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357301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mtClean="0"/>
              <a:t>•</a:t>
            </a:r>
            <a:r>
              <a:rPr lang="en-IE" sz="2800" smtClean="0"/>
              <a:t>Nuair </a:t>
            </a:r>
            <a:r>
              <a:rPr lang="en-IE" sz="2800"/>
              <a:t>a thraítear an reimse maighnéadach trí chorna. </a:t>
            </a:r>
            <a:endParaRPr lang="en-IE" sz="28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IE" sz="2800" smtClean="0"/>
              <a:t>Ionduchtaítear </a:t>
            </a:r>
            <a:r>
              <a:rPr lang="en-IE" sz="2800"/>
              <a:t>FLG ann. </a:t>
            </a:r>
          </a:p>
          <a:p>
            <a:r>
              <a:rPr lang="en-IE" sz="2800" smtClean="0"/>
              <a:t>•Glaotar </a:t>
            </a:r>
            <a:r>
              <a:rPr lang="en-IE" sz="2800"/>
              <a:t>FLG ionduchtaithe air.</a:t>
            </a:r>
          </a:p>
          <a:p>
            <a:r>
              <a:rPr lang="en-IE" sz="2800" smtClean="0"/>
              <a:t>•Má </a:t>
            </a:r>
            <a:r>
              <a:rPr lang="en-IE" sz="2800"/>
              <a:t>tá ciorcad dúnta sreabhann sruth ionduchtaithe de </a:t>
            </a:r>
            <a:r>
              <a:rPr lang="en-IE" sz="2800" smtClean="0"/>
              <a:t>bharr an </a:t>
            </a:r>
            <a:r>
              <a:rPr lang="en-IE" sz="2800"/>
              <a:t>FLG ionduchtaithe. </a:t>
            </a:r>
          </a:p>
          <a:p>
            <a:r>
              <a:rPr lang="en-IE" sz="2800" smtClean="0"/>
              <a:t>•Muna </a:t>
            </a:r>
            <a:r>
              <a:rPr lang="en-IE" sz="2800"/>
              <a:t>bhfuil aon athrú ar réimse maighnéadach ní ionduchtaítear aon FLG. </a:t>
            </a:r>
          </a:p>
        </p:txBody>
      </p:sp>
    </p:spTree>
    <p:extLst>
      <p:ext uri="{BB962C8B-B14F-4D97-AF65-F5344CB8AC3E}">
        <p14:creationId xmlns:p14="http://schemas.microsoft.com/office/powerpoint/2010/main" val="24151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Conas a n-oibríonn sé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fontScale="92500" lnSpcReduction="20000"/>
          </a:bodyPr>
          <a:lstStyle/>
          <a:p>
            <a:r>
              <a:rPr lang="en-GB" smtClean="0"/>
              <a:t>SA  chead </a:t>
            </a:r>
            <a:r>
              <a:rPr lang="en-GB"/>
              <a:t>chorna </a:t>
            </a:r>
            <a:endParaRPr lang="en-GB" smtClean="0"/>
          </a:p>
          <a:p>
            <a:r>
              <a:rPr lang="en-GB" smtClean="0"/>
              <a:t>Flosc </a:t>
            </a:r>
            <a:r>
              <a:rPr lang="en-GB"/>
              <a:t>maighnéadach athraitheach sa chroíleacán iarainn </a:t>
            </a:r>
            <a:endParaRPr lang="en-IE"/>
          </a:p>
          <a:p>
            <a:r>
              <a:rPr lang="en-GB"/>
              <a:t>F</a:t>
            </a:r>
            <a:r>
              <a:rPr lang="en-GB" smtClean="0"/>
              <a:t>losc ailtearnach </a:t>
            </a:r>
            <a:r>
              <a:rPr lang="en-GB"/>
              <a:t>tríd an dara chorna </a:t>
            </a:r>
            <a:endParaRPr lang="en-GB" smtClean="0"/>
          </a:p>
          <a:p>
            <a:r>
              <a:rPr lang="en-GB" smtClean="0"/>
              <a:t>Ionduchtaítear </a:t>
            </a:r>
            <a:r>
              <a:rPr lang="en-GB"/>
              <a:t>FLG ann – voltas aschuir</a:t>
            </a:r>
            <a:endParaRPr lang="en-IE"/>
          </a:p>
          <a:p>
            <a:r>
              <a:rPr lang="en-GB"/>
              <a:t>Braitheann méid an voltais sa </a:t>
            </a:r>
            <a:r>
              <a:rPr lang="en-GB" smtClean="0"/>
              <a:t>dara </a:t>
            </a:r>
            <a:r>
              <a:rPr lang="en-GB"/>
              <a:t>chorna – V</a:t>
            </a:r>
            <a:r>
              <a:rPr lang="en-GB" baseline="-25000"/>
              <a:t>o</a:t>
            </a:r>
            <a:r>
              <a:rPr lang="en-GB"/>
              <a:t> ar líon na lúb sa chorna – N</a:t>
            </a:r>
            <a:r>
              <a:rPr lang="en-GB" baseline="-25000"/>
              <a:t>s</a:t>
            </a:r>
            <a:r>
              <a:rPr lang="en-GB"/>
              <a:t> </a:t>
            </a:r>
            <a:endParaRPr lang="en-IE"/>
          </a:p>
          <a:p>
            <a:r>
              <a:rPr lang="en-GB" smtClean="0"/>
              <a:t>Is </a:t>
            </a:r>
            <a:r>
              <a:rPr lang="en-GB"/>
              <a:t>féidir voltas aschuir</a:t>
            </a:r>
            <a:r>
              <a:rPr lang="en-GB">
                <a:solidFill>
                  <a:srgbClr val="FF0000"/>
                </a:solidFill>
              </a:rPr>
              <a:t> níos mó ná níos lu </a:t>
            </a:r>
            <a:r>
              <a:rPr lang="en-GB"/>
              <a:t>ná </a:t>
            </a:r>
            <a:r>
              <a:rPr lang="en-GB" smtClean="0"/>
              <a:t>an </a:t>
            </a:r>
            <a:r>
              <a:rPr lang="en-GB"/>
              <a:t>voltais ionchuir a fháil ag brath ar </a:t>
            </a:r>
            <a:r>
              <a:rPr lang="en-GB">
                <a:solidFill>
                  <a:srgbClr val="FF0000"/>
                </a:solidFill>
              </a:rPr>
              <a:t>líon na lúb</a:t>
            </a:r>
            <a:r>
              <a:rPr lang="en-GB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IE">
                <a:hlinkClick r:id="rId2"/>
              </a:rPr>
              <a:t>http://micro.magnet.fsu.edu/electromag/java/transformer/index.html</a:t>
            </a:r>
            <a:endParaRPr lang="en-GB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IE">
              <a:solidFill>
                <a:srgbClr val="FF0000"/>
              </a:solidFill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16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Foirmle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>
                <a:solidFill>
                  <a:srgbClr val="00B050"/>
                </a:solidFill>
              </a:rPr>
              <a:t>Claochladán uaschéimneach</a:t>
            </a:r>
            <a:r>
              <a:rPr lang="en-GB" b="1"/>
              <a:t>: </a:t>
            </a:r>
            <a:r>
              <a:rPr lang="en-GB" b="1">
                <a:solidFill>
                  <a:srgbClr val="FF0000"/>
                </a:solidFill>
              </a:rPr>
              <a:t>(Step up transformer)</a:t>
            </a:r>
            <a:endParaRPr lang="en-I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/>
              <a:t>N</a:t>
            </a:r>
            <a:r>
              <a:rPr lang="en-GB" baseline="-25000"/>
              <a:t>s</a:t>
            </a:r>
            <a:r>
              <a:rPr lang="en-GB"/>
              <a:t> &gt; 	N</a:t>
            </a:r>
            <a:r>
              <a:rPr lang="en-GB" baseline="-25000"/>
              <a:t>p</a:t>
            </a:r>
            <a:r>
              <a:rPr lang="en-GB"/>
              <a:t> </a:t>
            </a:r>
            <a:r>
              <a:rPr lang="en-GB">
                <a:sym typeface="Wingdings"/>
              </a:rPr>
              <a:t></a:t>
            </a:r>
            <a:r>
              <a:rPr lang="en-GB"/>
              <a:t> V</a:t>
            </a:r>
            <a:r>
              <a:rPr lang="en-GB" baseline="-25000"/>
              <a:t>o</a:t>
            </a:r>
            <a:r>
              <a:rPr lang="en-GB"/>
              <a:t> &gt; V</a:t>
            </a:r>
            <a:r>
              <a:rPr lang="en-GB" baseline="-25000"/>
              <a:t>i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pPr marL="0" indent="0">
              <a:buNone/>
            </a:pPr>
            <a:r>
              <a:rPr lang="en-GB" b="1">
                <a:solidFill>
                  <a:srgbClr val="00B050"/>
                </a:solidFill>
              </a:rPr>
              <a:t>Claochladán íoschéimneach</a:t>
            </a:r>
            <a:r>
              <a:rPr lang="en-GB" b="1"/>
              <a:t>: </a:t>
            </a:r>
            <a:r>
              <a:rPr lang="en-GB" b="1">
                <a:solidFill>
                  <a:srgbClr val="FF0000"/>
                </a:solidFill>
              </a:rPr>
              <a:t>(Step down transformer)</a:t>
            </a:r>
            <a:endParaRPr lang="en-I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/>
              <a:t>N</a:t>
            </a:r>
            <a:r>
              <a:rPr lang="en-GB" baseline="-25000"/>
              <a:t>s</a:t>
            </a:r>
            <a:r>
              <a:rPr lang="en-GB"/>
              <a:t> &lt; 	N</a:t>
            </a:r>
            <a:r>
              <a:rPr lang="en-GB" baseline="-25000"/>
              <a:t>p</a:t>
            </a:r>
            <a:r>
              <a:rPr lang="en-GB"/>
              <a:t> </a:t>
            </a:r>
            <a:r>
              <a:rPr lang="en-GB">
                <a:sym typeface="Wingdings"/>
              </a:rPr>
              <a:t></a:t>
            </a:r>
            <a:r>
              <a:rPr lang="en-GB"/>
              <a:t> V</a:t>
            </a:r>
            <a:r>
              <a:rPr lang="en-GB" baseline="-25000"/>
              <a:t>o</a:t>
            </a:r>
            <a:r>
              <a:rPr lang="en-GB"/>
              <a:t> &lt; V</a:t>
            </a:r>
            <a:r>
              <a:rPr lang="en-GB" baseline="-25000"/>
              <a:t>i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pPr marL="0" indent="0">
              <a:buNone/>
            </a:pPr>
            <a:r>
              <a:rPr lang="en-GB" b="1"/>
              <a:t>Foirmle: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pPr marL="0" indent="0">
              <a:buNone/>
            </a:pPr>
            <a:r>
              <a:rPr lang="en-GB"/>
              <a:t>		</a:t>
            </a:r>
            <a:r>
              <a:rPr lang="en-GB" b="1" u="sng"/>
              <a:t>N</a:t>
            </a:r>
            <a:r>
              <a:rPr lang="en-GB" b="1" u="sng" baseline="-25000"/>
              <a:t>p</a:t>
            </a:r>
            <a:r>
              <a:rPr lang="en-GB" b="1"/>
              <a:t>	=	</a:t>
            </a:r>
            <a:r>
              <a:rPr lang="en-GB" b="1" u="sng"/>
              <a:t>V</a:t>
            </a:r>
            <a:r>
              <a:rPr lang="en-GB" b="1" u="sng" baseline="-25000"/>
              <a:t>i</a:t>
            </a:r>
            <a:endParaRPr lang="en-IE"/>
          </a:p>
          <a:p>
            <a:pPr marL="0" indent="0">
              <a:buNone/>
            </a:pPr>
            <a:r>
              <a:rPr lang="en-GB" b="1"/>
              <a:t>		N</a:t>
            </a:r>
            <a:r>
              <a:rPr lang="en-GB" b="1" baseline="-25000"/>
              <a:t>s</a:t>
            </a:r>
            <a:r>
              <a:rPr lang="en-GB" b="1"/>
              <a:t>	=	V</a:t>
            </a:r>
            <a:r>
              <a:rPr lang="en-GB" b="1" baseline="-25000"/>
              <a:t>o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82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Turgnamh</a:t>
            </a:r>
            <a:endParaRPr lang="en-I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7442"/>
            <a:ext cx="3496179" cy="24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730858" cy="25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8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Úsáideanna 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mtClean="0"/>
              <a:t>Athrú voltais ag tarchur</a:t>
            </a:r>
          </a:p>
          <a:p>
            <a:pPr marL="0" indent="0">
              <a:buNone/>
            </a:pPr>
            <a:r>
              <a:rPr lang="en-IE" smtClean="0"/>
              <a:t>leictreachais</a:t>
            </a:r>
          </a:p>
          <a:p>
            <a:pPr marL="0" indent="0">
              <a:buNone/>
            </a:pPr>
            <a:endParaRPr lang="en-IE" smtClean="0"/>
          </a:p>
          <a:p>
            <a:pPr marL="0" indent="0">
              <a:buNone/>
            </a:pPr>
            <a:r>
              <a:rPr lang="en-IE" smtClean="0"/>
              <a:t>I dteilifís,ríomhaire, luchtairí – chun voltas cuí a thabhairt</a:t>
            </a:r>
            <a:endParaRPr lang="en-IE"/>
          </a:p>
          <a:p>
            <a:pPr marL="0" indent="0">
              <a:buNone/>
            </a:pPr>
            <a:endParaRPr lang="en-I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394005" cy="217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6097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4413"/>
            <a:ext cx="5987438" cy="53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Flosc Maighnéadach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smtClean="0"/>
              <a:t>Is </a:t>
            </a:r>
            <a:r>
              <a:rPr lang="en-GB" b="1"/>
              <a:t>é flosc maighnéadach ann ná toradh déine floisc maighnéadach réimse (B) faoi achar ingéarach (A</a:t>
            </a:r>
            <a:r>
              <a:rPr lang="en-GB" b="1" smtClean="0"/>
              <a:t>)</a:t>
            </a:r>
            <a:endParaRPr lang="en-IE"/>
          </a:p>
          <a:p>
            <a:r>
              <a:rPr lang="en-GB" sz="2400" b="1" smtClean="0"/>
              <a:t>Siombail</a:t>
            </a:r>
            <a:r>
              <a:rPr lang="en-GB" sz="2400" smtClean="0"/>
              <a:t>:   φ </a:t>
            </a:r>
            <a:r>
              <a:rPr lang="en-GB" sz="2400" b="1" smtClean="0"/>
              <a:t>Aonad</a:t>
            </a:r>
            <a:r>
              <a:rPr lang="en-GB" sz="2400"/>
              <a:t>: Weber (Wb) </a:t>
            </a:r>
            <a:endParaRPr lang="en-GB" sz="2400" smtClean="0"/>
          </a:p>
          <a:p>
            <a:r>
              <a:rPr lang="en-GB" sz="2400" b="1" smtClean="0"/>
              <a:t>Foirmle</a:t>
            </a:r>
            <a:r>
              <a:rPr lang="en-GB" sz="2400" smtClean="0">
                <a:solidFill>
                  <a:srgbClr val="FF0000"/>
                </a:solidFill>
              </a:rPr>
              <a:t>:        φ </a:t>
            </a:r>
            <a:r>
              <a:rPr lang="en-GB" sz="2400">
                <a:solidFill>
                  <a:srgbClr val="FF0000"/>
                </a:solidFill>
              </a:rPr>
              <a:t>	 = B A nó 	B A  Sin </a:t>
            </a:r>
            <a:r>
              <a:rPr lang="el-GR" sz="2400" smtClean="0">
                <a:solidFill>
                  <a:srgbClr val="FF0000"/>
                </a:solidFill>
              </a:rPr>
              <a:t>θ</a:t>
            </a:r>
            <a:endParaRPr lang="en-IE" sz="2400">
              <a:solidFill>
                <a:srgbClr val="FF0000"/>
              </a:solidFill>
            </a:endParaRPr>
          </a:p>
          <a:p>
            <a:r>
              <a:rPr lang="en-GB" sz="2400"/>
              <a:t> </a:t>
            </a:r>
            <a:r>
              <a:rPr lang="en-GB" sz="2400" smtClean="0"/>
              <a:t>Áit </a:t>
            </a:r>
            <a:r>
              <a:rPr lang="en-GB" sz="2400"/>
              <a:t>a bhfuil </a:t>
            </a:r>
            <a:r>
              <a:rPr lang="el-GR" sz="2400" smtClean="0"/>
              <a:t>θ</a:t>
            </a:r>
            <a:r>
              <a:rPr lang="en-IE" sz="2400" smtClean="0"/>
              <a:t> =</a:t>
            </a:r>
            <a:r>
              <a:rPr lang="en-GB" sz="2400" smtClean="0"/>
              <a:t>an </a:t>
            </a:r>
            <a:r>
              <a:rPr lang="en-GB" sz="2400"/>
              <a:t>uilleann idir treo reimse agus an cothromanach.</a:t>
            </a:r>
            <a:endParaRPr lang="en-IE" sz="2400"/>
          </a:p>
          <a:p>
            <a:pPr marL="0" indent="0">
              <a:buNone/>
            </a:pPr>
            <a:r>
              <a:rPr lang="en-GB" b="1"/>
              <a:t>Weber</a:t>
            </a:r>
            <a:endParaRPr lang="en-IE"/>
          </a:p>
          <a:p>
            <a:pPr marL="0" indent="0">
              <a:buNone/>
            </a:pPr>
            <a:r>
              <a:rPr lang="en-GB" sz="2400"/>
              <a:t>Má tá </a:t>
            </a:r>
            <a:r>
              <a:rPr lang="en-GB" sz="2400" smtClean="0"/>
              <a:t>déine </a:t>
            </a:r>
            <a:r>
              <a:rPr lang="en-GB" sz="2400"/>
              <a:t>fhloisc de 1Tesla trasna achar 1m</a:t>
            </a:r>
            <a:r>
              <a:rPr lang="en-GB" sz="2400" baseline="30000"/>
              <a:t>2</a:t>
            </a:r>
            <a:r>
              <a:rPr lang="en-GB" sz="2400"/>
              <a:t> is é an flosc atá ann ná 1 Weber.</a:t>
            </a:r>
            <a:endParaRPr lang="en-IE" sz="2400"/>
          </a:p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50" y="2708920"/>
            <a:ext cx="232021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34" y="188640"/>
            <a:ext cx="1484784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Dlí Faraday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mtClean="0"/>
              <a:t>Nuair </a:t>
            </a:r>
            <a:r>
              <a:rPr lang="en-GB"/>
              <a:t>a athraítear an flosc maighnéadach a nascann ciorcad, ionduchtaítear fórsa leictreagluaiseach (FLG) sa chiorcad. </a:t>
            </a:r>
            <a:r>
              <a:rPr lang="en-GB" b="1">
                <a:solidFill>
                  <a:srgbClr val="FF0000"/>
                </a:solidFill>
              </a:rPr>
              <a:t>Bíonn méid an FLG a ionduchtaítear sa chiorcad i gcomhréir díreach le ráta athraithe an fhloisc </a:t>
            </a:r>
            <a:r>
              <a:rPr lang="en-GB"/>
              <a:t>mhaighnéadach tríd an gciorcad.</a:t>
            </a:r>
            <a:endParaRPr lang="en-IE"/>
          </a:p>
          <a:p>
            <a:pPr marL="0" indent="0">
              <a:buNone/>
            </a:pPr>
            <a:r>
              <a:rPr lang="en-GB" b="1">
                <a:solidFill>
                  <a:srgbClr val="00B050"/>
                </a:solidFill>
              </a:rPr>
              <a:t>E   </a:t>
            </a:r>
            <a:r>
              <a:rPr lang="en-GB" b="1" smtClean="0">
                <a:solidFill>
                  <a:srgbClr val="00B050"/>
                </a:solidFill>
              </a:rPr>
              <a:t>		</a:t>
            </a:r>
            <a:r>
              <a:rPr lang="el-GR" b="1" smtClean="0">
                <a:solidFill>
                  <a:srgbClr val="00B050"/>
                </a:solidFill>
              </a:rPr>
              <a:t>α</a:t>
            </a:r>
            <a:r>
              <a:rPr lang="en-GB" b="1" smtClean="0">
                <a:solidFill>
                  <a:srgbClr val="00B050"/>
                </a:solidFill>
              </a:rPr>
              <a:t>		Athrú </a:t>
            </a:r>
            <a:r>
              <a:rPr lang="en-GB" b="1">
                <a:solidFill>
                  <a:srgbClr val="00B050"/>
                </a:solidFill>
              </a:rPr>
              <a:t>Floisc   	</a:t>
            </a:r>
            <a:r>
              <a:rPr lang="en-GB" b="1" smtClean="0">
                <a:solidFill>
                  <a:srgbClr val="00B050"/>
                </a:solidFill>
              </a:rPr>
              <a:t>d</a:t>
            </a:r>
            <a:r>
              <a:rPr lang="el-GR" b="1">
                <a:solidFill>
                  <a:srgbClr val="00B050"/>
                </a:solidFill>
              </a:rPr>
              <a:t>φ</a:t>
            </a:r>
            <a:endParaRPr lang="en-IE" b="1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>
                <a:solidFill>
                  <a:srgbClr val="00B050"/>
                </a:solidFill>
              </a:rPr>
              <a:t>			         ------------		----</a:t>
            </a:r>
            <a:endParaRPr lang="en-IE" b="1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>
                <a:solidFill>
                  <a:srgbClr val="00B050"/>
                </a:solidFill>
              </a:rPr>
              <a:t>				 Am	 	 	dt</a:t>
            </a:r>
            <a:endParaRPr lang="en-IE" b="1">
              <a:solidFill>
                <a:srgbClr val="00B050"/>
              </a:solidFill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74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Impleachtaí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/>
              <a:t>Má athraíonn flosc ó luach B</a:t>
            </a:r>
            <a:r>
              <a:rPr lang="en-GB" b="1" baseline="-25000"/>
              <a:t>1 </a:t>
            </a:r>
            <a:r>
              <a:rPr lang="en-GB" b="1"/>
              <a:t>go B</a:t>
            </a:r>
            <a:r>
              <a:rPr lang="en-GB" b="1" baseline="-25000"/>
              <a:t>2</a:t>
            </a:r>
            <a:r>
              <a:rPr lang="en-GB" b="1"/>
              <a:t> in am t, i gcorna ina bhfuil N casadh</a:t>
            </a:r>
            <a:r>
              <a:rPr lang="en-GB"/>
              <a:t>: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pPr marL="0" indent="0">
              <a:buNone/>
            </a:pPr>
            <a:r>
              <a:rPr lang="en-GB" smtClean="0"/>
              <a:t>E </a:t>
            </a:r>
            <a:r>
              <a:rPr lang="en-GB"/>
              <a:t>=  N </a:t>
            </a:r>
            <a:r>
              <a:rPr lang="en-GB" u="sng"/>
              <a:t>(athrú floisc</a:t>
            </a:r>
            <a:r>
              <a:rPr lang="en-GB" u="sng" smtClean="0"/>
              <a:t>)</a:t>
            </a:r>
            <a:r>
              <a:rPr lang="en-GB"/>
              <a:t>	= 	</a:t>
            </a:r>
            <a:r>
              <a:rPr lang="en-GB" u="sng" smtClean="0"/>
              <a:t>N(</a:t>
            </a:r>
            <a:r>
              <a:rPr lang="el-GR" b="1" smtClean="0">
                <a:solidFill>
                  <a:srgbClr val="00B050"/>
                </a:solidFill>
              </a:rPr>
              <a:t>φ</a:t>
            </a:r>
            <a:r>
              <a:rPr lang="en-GB" u="sng" baseline="-25000" smtClean="0"/>
              <a:t>2</a:t>
            </a:r>
            <a:r>
              <a:rPr lang="en-GB" u="sng" smtClean="0"/>
              <a:t> </a:t>
            </a:r>
            <a:r>
              <a:rPr lang="en-GB" u="sng"/>
              <a:t>- </a:t>
            </a:r>
            <a:r>
              <a:rPr lang="el-GR" b="1" smtClean="0">
                <a:solidFill>
                  <a:srgbClr val="00B050"/>
                </a:solidFill>
              </a:rPr>
              <a:t>φ</a:t>
            </a:r>
            <a:r>
              <a:rPr lang="en-GB" u="sng" baseline="-25000" smtClean="0"/>
              <a:t>1</a:t>
            </a:r>
            <a:r>
              <a:rPr lang="en-GB" u="sng"/>
              <a:t>)</a:t>
            </a:r>
            <a:endParaRPr lang="en-IE"/>
          </a:p>
          <a:p>
            <a:pPr marL="0" indent="0">
              <a:buNone/>
            </a:pPr>
            <a:r>
              <a:rPr lang="en-GB"/>
              <a:t>		</a:t>
            </a:r>
            <a:r>
              <a:rPr lang="en-GB" smtClean="0"/>
              <a:t>Am</a:t>
            </a:r>
            <a:r>
              <a:rPr lang="en-GB"/>
              <a:t>			      t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pPr marL="0" indent="0">
              <a:buNone/>
            </a:pPr>
            <a:r>
              <a:rPr lang="en-GB"/>
              <a:t>	E = N(B</a:t>
            </a:r>
            <a:r>
              <a:rPr lang="en-GB" baseline="-25000"/>
              <a:t>2</a:t>
            </a:r>
            <a:r>
              <a:rPr lang="en-GB"/>
              <a:t>A -B</a:t>
            </a:r>
            <a:r>
              <a:rPr lang="en-GB" baseline="-25000"/>
              <a:t>1</a:t>
            </a:r>
            <a:r>
              <a:rPr lang="en-GB"/>
              <a:t>A</a:t>
            </a:r>
            <a:r>
              <a:rPr lang="en-GB" smtClean="0"/>
              <a:t>)</a:t>
            </a:r>
            <a:r>
              <a:rPr lang="en-GB"/>
              <a:t>	= </a:t>
            </a:r>
            <a:r>
              <a:rPr lang="en-GB" smtClean="0"/>
              <a:t>	NA </a:t>
            </a:r>
            <a:r>
              <a:rPr lang="en-GB"/>
              <a:t>(B</a:t>
            </a:r>
            <a:r>
              <a:rPr lang="en-GB" baseline="-25000"/>
              <a:t>2</a:t>
            </a:r>
            <a:r>
              <a:rPr lang="en-GB"/>
              <a:t> - B</a:t>
            </a:r>
            <a:r>
              <a:rPr lang="en-GB" baseline="-25000"/>
              <a:t>1</a:t>
            </a:r>
            <a:r>
              <a:rPr lang="en-GB"/>
              <a:t>)</a:t>
            </a:r>
            <a:endParaRPr lang="en-IE"/>
          </a:p>
          <a:p>
            <a:pPr marL="0" indent="0">
              <a:buNone/>
            </a:pPr>
            <a:r>
              <a:rPr lang="en-GB"/>
              <a:t>	</a:t>
            </a:r>
            <a:r>
              <a:rPr lang="en-GB" smtClean="0"/>
              <a:t>       </a:t>
            </a:r>
            <a:r>
              <a:rPr lang="en-GB"/>
              <a:t>---------------		   ---------------</a:t>
            </a:r>
            <a:endParaRPr lang="en-IE"/>
          </a:p>
          <a:p>
            <a:pPr marL="0" indent="0">
              <a:buNone/>
            </a:pPr>
            <a:r>
              <a:rPr lang="en-GB"/>
              <a:t>		 t				t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97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Impleachtaí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Is mó an sruth a ritheann sa chorna nuair a</a:t>
            </a:r>
            <a:r>
              <a:rPr lang="en-GB"/>
              <a:t> :</a:t>
            </a:r>
            <a:endParaRPr lang="en-IE"/>
          </a:p>
          <a:p>
            <a:pPr marL="0" indent="0">
              <a:buNone/>
            </a:pPr>
            <a:r>
              <a:rPr lang="en-GB" smtClean="0"/>
              <a:t> </a:t>
            </a:r>
            <a:r>
              <a:rPr lang="en-GB"/>
              <a:t>Usáidtear maighnéad le déine floisc níos mó (B)</a:t>
            </a:r>
            <a:endParaRPr lang="en-IE"/>
          </a:p>
          <a:p>
            <a:pPr marL="0" indent="0">
              <a:buNone/>
            </a:pPr>
            <a:r>
              <a:rPr lang="en-GB" smtClean="0"/>
              <a:t> </a:t>
            </a:r>
            <a:r>
              <a:rPr lang="en-GB"/>
              <a:t>Mhéadaítear treoluas coibhneasta an mhaighnéid agus an chorna (v)</a:t>
            </a:r>
            <a:endParaRPr lang="en-IE"/>
          </a:p>
          <a:p>
            <a:pPr marL="0" indent="0">
              <a:buNone/>
            </a:pPr>
            <a:r>
              <a:rPr lang="en-GB" smtClean="0"/>
              <a:t>Mhéadaítear an méid casaidh sreinge atá sa chorna.  </a:t>
            </a:r>
            <a:r>
              <a:rPr lang="en-IE" smtClean="0"/>
              <a:t>(N)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13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Turgnamh</a:t>
            </a:r>
            <a:endParaRPr lang="en-I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84" y="1700808"/>
            <a:ext cx="304191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12474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/>
              <a:t>Bhí </a:t>
            </a:r>
            <a:r>
              <a:rPr lang="en-GB" sz="3200">
                <a:solidFill>
                  <a:srgbClr val="FF0000"/>
                </a:solidFill>
              </a:rPr>
              <a:t>sruth beag </a:t>
            </a:r>
            <a:r>
              <a:rPr lang="en-GB" sz="3200"/>
              <a:t>le </a:t>
            </a:r>
            <a:r>
              <a:rPr lang="en-GB" sz="3200">
                <a:solidFill>
                  <a:srgbClr val="FF0000"/>
                </a:solidFill>
              </a:rPr>
              <a:t>hathrú mall</a:t>
            </a:r>
            <a:r>
              <a:rPr lang="en-GB" sz="3200"/>
              <a:t> agus </a:t>
            </a:r>
            <a:r>
              <a:rPr lang="en-GB" sz="3200">
                <a:solidFill>
                  <a:schemeClr val="accent3">
                    <a:lumMod val="75000"/>
                  </a:schemeClr>
                </a:solidFill>
              </a:rPr>
              <a:t>sruth mór </a:t>
            </a:r>
            <a:r>
              <a:rPr lang="en-GB" sz="3200"/>
              <a:t>le </a:t>
            </a:r>
            <a:r>
              <a:rPr lang="en-GB" sz="3200">
                <a:solidFill>
                  <a:schemeClr val="accent3">
                    <a:lumMod val="75000"/>
                  </a:schemeClr>
                </a:solidFill>
              </a:rPr>
              <a:t>hathrú tapaidh</a:t>
            </a:r>
            <a:r>
              <a:rPr lang="en-GB" sz="3200"/>
              <a:t>.</a:t>
            </a:r>
            <a:endParaRPr lang="en-IE" sz="3200"/>
          </a:p>
          <a:p>
            <a:r>
              <a:rPr lang="en-GB" sz="3200" b="1"/>
              <a:t>Conclúid</a:t>
            </a:r>
            <a:endParaRPr lang="en-IE" sz="3200"/>
          </a:p>
          <a:p>
            <a:r>
              <a:rPr lang="en-GB" sz="3200"/>
              <a:t>Bíonn an FLG ionduchtaithe i gcomhréir le ráta athrú fhloisc sa chorna.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7739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E" smtClean="0"/>
              <a:t>Dlí Lenz</a:t>
            </a:r>
            <a:endParaRPr lang="en-IE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048672" cy="508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1071</Words>
  <Application>Microsoft Office PowerPoint</Application>
  <PresentationFormat>On-screen Show (4:3)</PresentationFormat>
  <Paragraphs>221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Caibidil 28</vt:lpstr>
      <vt:lpstr>Ionduchtú Leictreamaighnéadach: FÉIN IONDUCHTAS </vt:lpstr>
      <vt:lpstr>Ionduchtú Leictreamaighnéadach-Comhionduchtú</vt:lpstr>
      <vt:lpstr>Flosc Maighnéadach</vt:lpstr>
      <vt:lpstr>Dlí Faraday</vt:lpstr>
      <vt:lpstr>Impleachtaí</vt:lpstr>
      <vt:lpstr>Impleachtaí</vt:lpstr>
      <vt:lpstr>Turgnamh</vt:lpstr>
      <vt:lpstr>Dlí Lenz</vt:lpstr>
      <vt:lpstr>Dlí Lenz</vt:lpstr>
      <vt:lpstr>Dlí Lenz</vt:lpstr>
      <vt:lpstr>Dlí Lenz</vt:lpstr>
      <vt:lpstr>Dlí Lenz</vt:lpstr>
      <vt:lpstr>Gineadóir</vt:lpstr>
      <vt:lpstr>Sámplaí de gineadóirí</vt:lpstr>
      <vt:lpstr>Sruth Ailtéarnach agus sruth díreach</vt:lpstr>
      <vt:lpstr>Sruth Ailtéarnach: S.A.</vt:lpstr>
      <vt:lpstr>Luach Éifeachtach S.A Luach an S.D a thugann an chumhacht céanna nuair a shreabhann sé trid an bhfriotóir céanna. </vt:lpstr>
      <vt:lpstr>Teasiarmhairt SA</vt:lpstr>
      <vt:lpstr>  FÉIN IONDUCHTAS . </vt:lpstr>
      <vt:lpstr>Samplaí </vt:lpstr>
      <vt:lpstr>Cúis</vt:lpstr>
      <vt:lpstr>Samplaí</vt:lpstr>
      <vt:lpstr>Comhionduchtais</vt:lpstr>
      <vt:lpstr>Feidhmeanna</vt:lpstr>
      <vt:lpstr>Sruth Ailtéarnach agus Ionduchtóirí</vt:lpstr>
      <vt:lpstr>Ionduchtóirí le croíleacáin iarainn</vt:lpstr>
      <vt:lpstr>SA agus toilleoirí</vt:lpstr>
      <vt:lpstr>Claochladán</vt:lpstr>
      <vt:lpstr>Conas a n-oibríonn sé</vt:lpstr>
      <vt:lpstr>Foirmle</vt:lpstr>
      <vt:lpstr>Turgnamh</vt:lpstr>
      <vt:lpstr>Úsáideanna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Caibidil 28</dc:title>
  <dc:creator>User</dc:creator>
  <cp:lastModifiedBy>User</cp:lastModifiedBy>
  <cp:revision>22</cp:revision>
  <dcterms:created xsi:type="dcterms:W3CDTF">2012-03-06T21:47:54Z</dcterms:created>
  <dcterms:modified xsi:type="dcterms:W3CDTF">2012-03-24T10:19:10Z</dcterms:modified>
</cp:coreProperties>
</file>