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8" r:id="rId5"/>
    <p:sldId id="259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0" r:id="rId19"/>
    <p:sldId id="277" r:id="rId20"/>
    <p:sldId id="278" r:id="rId21"/>
    <p:sldId id="279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750C21-3023-4D3C-AACF-A18FF9444363}" type="datetimeFigureOut">
              <a:rPr lang="en-IE" smtClean="0"/>
              <a:t>31/07/2012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949C4E-C754-43C4-AD72-BD70606EF1FE}" type="slidenum">
              <a:rPr lang="en-IE" smtClean="0"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ectureonline.cl.msu.edu/~mmp/applist/decay/decay.htm" TargetMode="External"/><Relationship Id="rId2" Type="http://schemas.openxmlformats.org/officeDocument/2006/relationships/hyperlink" Target="http://www.walter-fendt.de/ph14e/lawdeca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vill.clara.net/nucrad/hlife.htm" TargetMode="External"/><Relationship Id="rId5" Type="http://schemas.openxmlformats.org/officeDocument/2006/relationships/hyperlink" Target="http://www.colorado.edu/physics/2000/isotopes/radioactive_decay3.html" TargetMode="External"/><Relationship Id="rId4" Type="http://schemas.openxmlformats.org/officeDocument/2006/relationships/hyperlink" Target="http://geoinfo.nmt.edu/resources/uranium/wha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electromag/java/rutherford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mtClean="0"/>
              <a:t>Caibidil 30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/>
              <a:t>An t-adamh, an nuicléas agus radaigníomhaíocht</a:t>
            </a:r>
            <a:r>
              <a:rPr lang="en-GB"/>
              <a:t> </a:t>
            </a:r>
            <a:endParaRPr lang="en-IE"/>
          </a:p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0389"/>
            <a:ext cx="6336704" cy="513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9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Leagan amach na leictreon-Bohr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800" smtClean="0"/>
              <a:t>Ach conas a bhfuil na leictreoin eagraithe??</a:t>
            </a:r>
          </a:p>
          <a:p>
            <a:r>
              <a:rPr lang="en-US" sz="3800" smtClean="0"/>
              <a:t>Gluaiseann siad cosúil le plainéid timpeall na gréine.</a:t>
            </a:r>
            <a:endParaRPr lang="en-US" sz="3800"/>
          </a:p>
          <a:p>
            <a:pPr lvl="1">
              <a:buFont typeface="Wingdings" pitchFamily="2" charset="2"/>
              <a:buChar char="Ø"/>
            </a:pPr>
            <a:r>
              <a:rPr lang="en-US" sz="3800" smtClean="0"/>
              <a:t>Ar fithis ciorcalach ag leibhéil difriúla </a:t>
            </a:r>
          </a:p>
          <a:p>
            <a:pPr lvl="1">
              <a:buFont typeface="Wingdings" pitchFamily="2" charset="2"/>
              <a:buChar char="Ø"/>
            </a:pPr>
            <a:r>
              <a:rPr lang="en-US" sz="3800" smtClean="0"/>
              <a:t>Méid airithe fuinnimh idir na leibhéil</a:t>
            </a:r>
          </a:p>
          <a:p>
            <a:pPr lvl="1">
              <a:buFont typeface="Wingdings" pitchFamily="2" charset="2"/>
              <a:buChar char="Ø"/>
            </a:pPr>
            <a:r>
              <a:rPr lang="en-US" sz="3800" smtClean="0"/>
              <a:t>Ní féidir le leictreoin bheith idir leibhéil is </a:t>
            </a:r>
            <a:endParaRPr lang="en-I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81" y="4646757"/>
            <a:ext cx="1426975" cy="22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Macasamhail Bohr-Fianaise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Speictream Astaithe (Emission Spectra)</a:t>
            </a:r>
          </a:p>
          <a:p>
            <a:r>
              <a:rPr lang="en-IE" smtClean="0"/>
              <a:t>Aistítear solas ó choirp te</a:t>
            </a:r>
          </a:p>
          <a:p>
            <a:r>
              <a:rPr lang="en-IE" smtClean="0"/>
              <a:t>Is féidir anailís a dhéanamh ar na dathanna a thagann astu le speictrimeadar</a:t>
            </a:r>
          </a:p>
          <a:p>
            <a:pPr marL="36576" indent="0">
              <a:buNone/>
            </a:pPr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79"/>
            <a:ext cx="7200800" cy="249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0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Speictream Astúcháin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en-IE" b="1" i="1"/>
              <a:t>Speictream astúcháin </a:t>
            </a:r>
            <a:r>
              <a:rPr lang="en-IE" smtClean="0"/>
              <a:t>a</a:t>
            </a:r>
            <a:r>
              <a:rPr lang="pt-BR" smtClean="0"/>
              <a:t>thugtar </a:t>
            </a:r>
            <a:r>
              <a:rPr lang="pt-BR"/>
              <a:t>ar an bpatrún </a:t>
            </a:r>
            <a:r>
              <a:rPr lang="pt-BR" smtClean="0"/>
              <a:t>a </a:t>
            </a:r>
            <a:r>
              <a:rPr lang="en-IE" smtClean="0"/>
              <a:t>chruthaítear </a:t>
            </a:r>
            <a:r>
              <a:rPr lang="en-IE"/>
              <a:t>nuair a </a:t>
            </a:r>
            <a:r>
              <a:rPr lang="en-IE" smtClean="0"/>
              <a:t>spréitear solas </a:t>
            </a:r>
            <a:r>
              <a:rPr lang="en-IE"/>
              <a:t>ó fhoinse lonrúil</a:t>
            </a:r>
            <a:r>
              <a:rPr lang="en-IE" smtClean="0"/>
              <a:t>.</a:t>
            </a:r>
          </a:p>
          <a:p>
            <a:r>
              <a:rPr lang="en-IE" smtClean="0"/>
              <a:t>2 chineál</a:t>
            </a:r>
          </a:p>
          <a:p>
            <a:r>
              <a:rPr lang="en-IE" smtClean="0"/>
              <a:t>Speictream leanúnach-ó sholad nó leacht gealbhrúthach</a:t>
            </a:r>
            <a:endParaRPr lang="en-IE"/>
          </a:p>
          <a:p>
            <a:r>
              <a:rPr lang="en-IE"/>
              <a:t>Speictream líneach </a:t>
            </a:r>
            <a:r>
              <a:rPr lang="en-IE" smtClean="0"/>
              <a:t>–ó dhúil gasach</a:t>
            </a:r>
            <a:endParaRPr lang="en-IE"/>
          </a:p>
          <a:p>
            <a:endParaRPr lang="en-I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396711" cy="236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1248"/>
            <a:ext cx="72104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3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Speictream Líneach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756792"/>
          </a:xfrm>
        </p:spPr>
        <p:txBody>
          <a:bodyPr/>
          <a:lstStyle/>
          <a:p>
            <a:r>
              <a:rPr lang="en-IE" smtClean="0"/>
              <a:t>Speictream ar leith ag baint le gach dúil</a:t>
            </a:r>
          </a:p>
          <a:p>
            <a:r>
              <a:rPr lang="en-IE" smtClean="0"/>
              <a:t>Is féidir dúil a shainaithint óna speictream</a:t>
            </a:r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2229"/>
            <a:ext cx="72120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7620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2978"/>
            <a:ext cx="7711634" cy="49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6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Speictream –Conas?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smtClean="0"/>
              <a:t>Leictreoin i </a:t>
            </a:r>
            <a:r>
              <a:rPr lang="en-IE"/>
              <a:t>bhfithisí áirithe san adamh. </a:t>
            </a:r>
            <a:endParaRPr lang="en-IE" smtClean="0"/>
          </a:p>
          <a:p>
            <a:r>
              <a:rPr lang="en-IE" smtClean="0"/>
              <a:t>I bhfithis </a:t>
            </a:r>
            <a:r>
              <a:rPr lang="en-IE"/>
              <a:t>ní astaíonn sé aon radaíocht </a:t>
            </a:r>
            <a:endParaRPr lang="en-IE" smtClean="0"/>
          </a:p>
          <a:p>
            <a:r>
              <a:rPr lang="en-IE" smtClean="0"/>
              <a:t>Luach </a:t>
            </a:r>
            <a:r>
              <a:rPr lang="en-IE"/>
              <a:t>seasta </a:t>
            </a:r>
            <a:r>
              <a:rPr lang="en-IE" smtClean="0"/>
              <a:t>fuinneamh </a:t>
            </a:r>
            <a:r>
              <a:rPr lang="en-IE"/>
              <a:t>leictreoin i bhfithis </a:t>
            </a:r>
            <a:r>
              <a:rPr lang="en-IE" smtClean="0"/>
              <a:t>.</a:t>
            </a:r>
            <a:endParaRPr lang="en-IE"/>
          </a:p>
          <a:p>
            <a:r>
              <a:rPr lang="en-IE" smtClean="0"/>
              <a:t>Le téamh-leictreon –ionsú fhuinnimh agus imeacht go leibhéal fhuinnimh níos  airde </a:t>
            </a:r>
          </a:p>
          <a:p>
            <a:r>
              <a:rPr lang="en-IE" smtClean="0"/>
              <a:t>Leictreon </a:t>
            </a:r>
            <a:r>
              <a:rPr lang="en-IE"/>
              <a:t>i riocht flosctha </a:t>
            </a:r>
            <a:r>
              <a:rPr lang="en-IE" smtClean="0"/>
              <a:t>ansin</a:t>
            </a:r>
            <a:endParaRPr lang="en-IE"/>
          </a:p>
          <a:p>
            <a:r>
              <a:rPr lang="en-IE" smtClean="0"/>
              <a:t>Go tapaidh, </a:t>
            </a:r>
            <a:r>
              <a:rPr lang="en-IE"/>
              <a:t>titeann an leibhéal fuinnimh sa leictreon,</a:t>
            </a:r>
          </a:p>
          <a:p>
            <a:r>
              <a:rPr lang="en-IE"/>
              <a:t>filleann sé ar a bhunleibhéal </a:t>
            </a:r>
            <a:r>
              <a:rPr lang="en-IE" smtClean="0"/>
              <a:t>fuinnimh</a:t>
            </a:r>
          </a:p>
          <a:p>
            <a:r>
              <a:rPr lang="en-IE"/>
              <a:t>T</a:t>
            </a:r>
            <a:r>
              <a:rPr lang="en-IE" smtClean="0"/>
              <a:t>ugann </a:t>
            </a:r>
            <a:r>
              <a:rPr lang="en-IE"/>
              <a:t>sé amach méid </a:t>
            </a:r>
            <a:r>
              <a:rPr lang="en-IE" smtClean="0"/>
              <a:t>fuinnimh=</a:t>
            </a:r>
            <a:r>
              <a:rPr lang="pt-BR" smtClean="0"/>
              <a:t> </a:t>
            </a:r>
            <a:r>
              <a:rPr lang="pt-BR" b="1" i="1"/>
              <a:t>E</a:t>
            </a:r>
            <a:r>
              <a:rPr lang="pt-BR" baseline="-25000"/>
              <a:t>2</a:t>
            </a:r>
            <a:r>
              <a:rPr lang="pt-BR"/>
              <a:t> - </a:t>
            </a:r>
            <a:r>
              <a:rPr lang="pt-BR" b="1" i="1" smtClean="0"/>
              <a:t>E</a:t>
            </a:r>
            <a:r>
              <a:rPr lang="pt-BR" baseline="-25000" smtClean="0"/>
              <a:t>1</a:t>
            </a:r>
          </a:p>
          <a:p>
            <a:r>
              <a:rPr lang="en-IE" smtClean="0"/>
              <a:t>Fuinneamh amach </a:t>
            </a:r>
            <a:r>
              <a:rPr lang="en-IE"/>
              <a:t>mar </a:t>
            </a:r>
            <a:r>
              <a:rPr lang="en-IE" smtClean="0"/>
              <a:t>fhotón -minicíocht </a:t>
            </a:r>
            <a:r>
              <a:rPr lang="en-IE" b="1" i="1" smtClean="0"/>
              <a:t>f</a:t>
            </a:r>
          </a:p>
          <a:p>
            <a:r>
              <a:rPr lang="pt-BR" b="1" i="1" smtClean="0"/>
              <a:t>hf </a:t>
            </a:r>
            <a:r>
              <a:rPr lang="pt-BR" b="1"/>
              <a:t>= </a:t>
            </a:r>
            <a:r>
              <a:rPr lang="pt-BR" b="1" i="1"/>
              <a:t>E</a:t>
            </a:r>
            <a:r>
              <a:rPr lang="pt-BR" b="1" baseline="-25000"/>
              <a:t>2</a:t>
            </a:r>
            <a:r>
              <a:rPr lang="pt-BR" b="1"/>
              <a:t> – </a:t>
            </a:r>
            <a:r>
              <a:rPr lang="pt-BR" b="1" i="1" smtClean="0"/>
              <a:t>E</a:t>
            </a:r>
            <a:r>
              <a:rPr lang="pt-BR" b="1" baseline="-25000" smtClean="0"/>
              <a:t>1</a:t>
            </a:r>
            <a:endParaRPr lang="pt-BR" baseline="-25000"/>
          </a:p>
          <a:p>
            <a:r>
              <a:rPr lang="pt-BR" smtClean="0"/>
              <a:t>Dath </a:t>
            </a:r>
            <a:r>
              <a:rPr lang="pt-BR"/>
              <a:t>ar leith ag solas de mhinicíocht ar leith </a:t>
            </a:r>
            <a:endParaRPr lang="en-I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332163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Speictream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r>
              <a:rPr lang="en-IE" smtClean="0"/>
              <a:t>Dúile difriúla – leibhéil difriúla-dathanna difirúla</a:t>
            </a:r>
          </a:p>
          <a:p>
            <a:r>
              <a:rPr lang="en-IE" smtClean="0"/>
              <a:t>Oibríonn an teoiric go maith le Hidrigin</a:t>
            </a:r>
          </a:p>
          <a:p>
            <a:r>
              <a:rPr lang="en-IE" smtClean="0"/>
              <a:t>Ach níos deacair le dúile eile </a:t>
            </a:r>
            <a:endParaRPr lang="en-I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240360" cy="62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4160"/>
            <a:ext cx="8133420" cy="469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http://www.daviddarling.info/encyclopedia/R/Rutherfords_experiment_and_atomic_model.html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77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/>
              <a:t>Radaigníomhaiocht:</a:t>
            </a:r>
            <a:r>
              <a:rPr lang="en-IE"/>
              <a:t/>
            </a:r>
            <a:br>
              <a:rPr lang="en-IE"/>
            </a:b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/>
              <a:t>Is </a:t>
            </a:r>
            <a:r>
              <a:rPr lang="en-GB" b="1"/>
              <a:t>eard i radaigníomhaiocht ann na díscaoileadh spontáineach de núicléas éagobhsaí le hastaíocht radaíochta</a:t>
            </a:r>
            <a:r>
              <a:rPr lang="en-GB" b="1" smtClean="0"/>
              <a:t>.</a:t>
            </a:r>
          </a:p>
          <a:p>
            <a:r>
              <a:rPr lang="en-GB" b="1" smtClean="0"/>
              <a:t>Henri Becquerel 1896</a:t>
            </a:r>
          </a:p>
          <a:p>
            <a:r>
              <a:rPr lang="en-GB" b="1" smtClean="0"/>
              <a:t>Trí priomh chineál- </a:t>
            </a:r>
            <a:r>
              <a:rPr lang="el-GR" b="1" smtClean="0"/>
              <a:t>α</a:t>
            </a:r>
            <a:r>
              <a:rPr lang="en-IE" b="1" smtClean="0"/>
              <a:t>,</a:t>
            </a:r>
            <a:r>
              <a:rPr lang="el-GR" b="1" smtClean="0"/>
              <a:t>β</a:t>
            </a:r>
            <a:r>
              <a:rPr lang="en-IE" b="1" smtClean="0"/>
              <a:t>,</a:t>
            </a:r>
            <a:r>
              <a:rPr lang="el-GR" b="1" smtClean="0"/>
              <a:t>γ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31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Radaigníomhaíocht</a:t>
            </a:r>
            <a:endParaRPr lang="en-I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3" y="1484784"/>
            <a:ext cx="467564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12" y="1628800"/>
            <a:ext cx="510431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42930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mtClean="0"/>
              <a:t>Difríochtaí ?</a:t>
            </a:r>
          </a:p>
          <a:p>
            <a:r>
              <a:rPr lang="en-IE" smtClean="0"/>
              <a:t>-Mais</a:t>
            </a:r>
          </a:p>
          <a:p>
            <a:r>
              <a:rPr lang="en-IE" smtClean="0"/>
              <a:t>-Lucht</a:t>
            </a:r>
          </a:p>
          <a:p>
            <a:r>
              <a:rPr lang="en-IE" smtClean="0"/>
              <a:t>-Cumhacht tréaiteach</a:t>
            </a:r>
          </a:p>
        </p:txBody>
      </p:sp>
    </p:spTree>
    <p:extLst>
      <p:ext uri="{BB962C8B-B14F-4D97-AF65-F5344CB8AC3E}">
        <p14:creationId xmlns:p14="http://schemas.microsoft.com/office/powerpoint/2010/main" val="24791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Adaimh</a:t>
            </a:r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268761"/>
            <a:ext cx="7992888" cy="5256584"/>
          </a:xfrm>
        </p:spPr>
        <p:txBody>
          <a:bodyPr>
            <a:normAutofit/>
          </a:bodyPr>
          <a:lstStyle/>
          <a:p>
            <a:pPr lvl="0"/>
            <a:r>
              <a:rPr lang="en-GB"/>
              <a:t>An-bheag</a:t>
            </a:r>
            <a:endParaRPr lang="en-IE"/>
          </a:p>
          <a:p>
            <a:pPr lvl="0"/>
            <a:r>
              <a:rPr lang="en-GB"/>
              <a:t>2 000 000 adamh i lánstad amháin ar an </a:t>
            </a:r>
            <a:endParaRPr lang="en-GB" smtClean="0"/>
          </a:p>
          <a:p>
            <a:pPr lvl="0"/>
            <a:r>
              <a:rPr lang="en-GB" smtClean="0"/>
              <a:t>104 </a:t>
            </a:r>
            <a:r>
              <a:rPr lang="en-GB"/>
              <a:t>cineál adaimh – 92 go nadúrtha</a:t>
            </a:r>
            <a:endParaRPr lang="en-IE"/>
          </a:p>
          <a:p>
            <a:pPr lvl="0"/>
            <a:r>
              <a:rPr lang="en-GB"/>
              <a:t>Siombail ag baint le gach adamh </a:t>
            </a:r>
            <a:endParaRPr lang="en-IE"/>
          </a:p>
          <a:p>
            <a:pPr lvl="0"/>
            <a:r>
              <a:rPr lang="en-GB"/>
              <a:t>Gach dúil déanta as </a:t>
            </a:r>
            <a:r>
              <a:rPr lang="en-GB" smtClean="0"/>
              <a:t>adaimh</a:t>
            </a:r>
            <a:endParaRPr lang="en-IE"/>
          </a:p>
          <a:p>
            <a:pPr lvl="0"/>
            <a:r>
              <a:rPr lang="en-GB"/>
              <a:t>Tábla peiriadach – liosta na ndúl </a:t>
            </a:r>
            <a:endParaRPr lang="en-IE"/>
          </a:p>
          <a:p>
            <a:pPr lvl="0"/>
            <a:r>
              <a:rPr lang="en-GB" smtClean="0"/>
              <a:t>Adaimh </a:t>
            </a:r>
            <a:r>
              <a:rPr lang="en-GB"/>
              <a:t>neodracha </a:t>
            </a:r>
            <a:r>
              <a:rPr lang="en-GB">
                <a:sym typeface="Wingdings"/>
              </a:rPr>
              <a:t></a:t>
            </a:r>
            <a:r>
              <a:rPr lang="en-GB"/>
              <a:t> líon na luchtanna diultacha = líon na luchtanna deimhneacha</a:t>
            </a:r>
            <a:endParaRPr lang="en-IE"/>
          </a:p>
          <a:p>
            <a:pPr lvl="0"/>
            <a:r>
              <a:rPr lang="en-IE" smtClean="0"/>
              <a:t>Leagan amach an adaimh?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122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Alfa	 </a:t>
            </a:r>
            <a:r>
              <a:rPr lang="en-IE" baseline="30000" smtClean="0"/>
              <a:t>4</a:t>
            </a:r>
            <a:r>
              <a:rPr lang="en-IE" baseline="-25000" smtClean="0"/>
              <a:t>2</a:t>
            </a:r>
            <a:r>
              <a:rPr lang="en-GB" smtClean="0"/>
              <a:t>He </a:t>
            </a:r>
            <a:r>
              <a:rPr lang="en-GB" baseline="30000"/>
              <a:t>++</a:t>
            </a:r>
            <a:r>
              <a:rPr lang="en-GB"/>
              <a:t>   </a:t>
            </a:r>
            <a:r>
              <a:rPr lang="en-GB" smtClean="0"/>
              <a:t>nó </a:t>
            </a:r>
            <a:r>
              <a:rPr lang="en-IE" baseline="30000" smtClean="0"/>
              <a:t>4</a:t>
            </a:r>
            <a:r>
              <a:rPr lang="en-IE" baseline="-25000" smtClean="0"/>
              <a:t>2</a:t>
            </a:r>
            <a:r>
              <a:rPr lang="el-GR" smtClean="0"/>
              <a:t>α</a:t>
            </a:r>
            <a:r>
              <a:rPr lang="en-GB" smtClean="0"/>
              <a:t> </a:t>
            </a:r>
            <a:r>
              <a:rPr lang="en-GB" baseline="30000"/>
              <a:t>++</a:t>
            </a:r>
            <a:r>
              <a:rPr lang="en-GB"/>
              <a:t> 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 </a:t>
            </a:r>
            <a:r>
              <a:rPr lang="en-GB" b="1" smtClean="0"/>
              <a:t>Ian </a:t>
            </a:r>
            <a:r>
              <a:rPr lang="en-GB" b="1"/>
              <a:t>Heiliam ó thaobh maise agus luchta leictrigh </a:t>
            </a:r>
            <a:r>
              <a:rPr lang="en-GB" b="1" smtClean="0"/>
              <a:t>de</a:t>
            </a:r>
          </a:p>
          <a:p>
            <a:r>
              <a:rPr lang="en-GB" b="1" smtClean="0"/>
              <a:t>Ó </a:t>
            </a:r>
            <a:r>
              <a:rPr lang="en-GB" b="1"/>
              <a:t>dhiscaoileadh núicléais. </a:t>
            </a:r>
            <a:endParaRPr lang="en-GB" b="1" smtClean="0"/>
          </a:p>
          <a:p>
            <a:r>
              <a:rPr lang="en-GB" b="1" smtClean="0"/>
              <a:t>Dhá neodrón agus dhá phrótón.</a:t>
            </a:r>
            <a:r>
              <a:rPr lang="en-GB" smtClean="0"/>
              <a:t> </a:t>
            </a:r>
          </a:p>
          <a:p>
            <a:endParaRPr lang="en-GB" smtClean="0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69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Beta	</a:t>
            </a:r>
            <a:r>
              <a:rPr lang="en-GB" baseline="30000"/>
              <a:t> 0</a:t>
            </a:r>
            <a:r>
              <a:rPr lang="en-GB"/>
              <a:t>β</a:t>
            </a:r>
            <a:r>
              <a:rPr lang="en-GB" baseline="-25000"/>
              <a:t>-1</a:t>
            </a:r>
            <a:r>
              <a:rPr lang="en-GB"/>
              <a:t>  nó   </a:t>
            </a:r>
            <a:r>
              <a:rPr lang="en-GB" baseline="30000"/>
              <a:t>0</a:t>
            </a:r>
            <a:r>
              <a:rPr lang="en-GB"/>
              <a:t>e</a:t>
            </a:r>
            <a:r>
              <a:rPr lang="en-GB" baseline="-25000"/>
              <a:t>-1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L</a:t>
            </a:r>
            <a:r>
              <a:rPr lang="en-GB" b="1" smtClean="0"/>
              <a:t>eictreon </a:t>
            </a:r>
            <a:r>
              <a:rPr lang="en-GB" b="1"/>
              <a:t>atá faoi ardluas</a:t>
            </a:r>
            <a:r>
              <a:rPr lang="en-GB" b="1" smtClean="0"/>
              <a:t>.</a:t>
            </a:r>
          </a:p>
          <a:p>
            <a:r>
              <a:rPr lang="en-GB" b="1" smtClean="0"/>
              <a:t>Ón núicléas!</a:t>
            </a:r>
          </a:p>
          <a:p>
            <a:r>
              <a:rPr lang="en-GB" b="1" smtClean="0"/>
              <a:t>Neodrón =&gt; Scaoilte i leictreon agus prótón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85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>
                <a:hlinkClick r:id="rId2"/>
              </a:rPr>
              <a:t>http://</a:t>
            </a:r>
            <a:r>
              <a:rPr lang="en-IE" smtClean="0">
                <a:hlinkClick r:id="rId2"/>
              </a:rPr>
              <a:t>www.walter-fendt.de/ph14e/lawdecay.htm</a:t>
            </a:r>
            <a:endParaRPr lang="en-IE" smtClean="0"/>
          </a:p>
          <a:p>
            <a:r>
              <a:rPr lang="en-IE" smtClean="0">
                <a:hlinkClick r:id="rId3"/>
              </a:rPr>
              <a:t>http</a:t>
            </a:r>
            <a:r>
              <a:rPr lang="en-IE">
                <a:hlinkClick r:id="rId3"/>
              </a:rPr>
              <a:t>://lectureonline.cl.msu.edu/~mmp/applist/decay/decay.htm</a:t>
            </a:r>
            <a:endParaRPr lang="en-IE" smtClean="0"/>
          </a:p>
          <a:p>
            <a:r>
              <a:rPr lang="en-IE">
                <a:hlinkClick r:id="rId4"/>
              </a:rPr>
              <a:t>http://</a:t>
            </a:r>
            <a:r>
              <a:rPr lang="en-IE" smtClean="0">
                <a:hlinkClick r:id="rId4"/>
              </a:rPr>
              <a:t>geoinfo.nmt.edu/resources/uranium/what.html</a:t>
            </a:r>
            <a:r>
              <a:rPr lang="en-IE" smtClean="0"/>
              <a:t> (uranium)</a:t>
            </a:r>
          </a:p>
          <a:p>
            <a:r>
              <a:rPr lang="en-IE">
                <a:hlinkClick r:id="rId5"/>
              </a:rPr>
              <a:t>http://</a:t>
            </a:r>
            <a:r>
              <a:rPr lang="en-IE" smtClean="0">
                <a:hlinkClick r:id="rId5"/>
              </a:rPr>
              <a:t>www.colorado.edu/physics/2000/isotopes/radioactive_decay3.html</a:t>
            </a:r>
            <a:endParaRPr lang="en-IE" smtClean="0"/>
          </a:p>
          <a:p>
            <a:r>
              <a:rPr lang="en-IE">
                <a:hlinkClick r:id="rId6"/>
              </a:rPr>
              <a:t>http://www.darvill.clara.net/nucrad/hlife.htm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29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Fisic Nua Aimseartha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Leictreon </a:t>
            </a:r>
            <a:r>
              <a:rPr lang="en-IE"/>
              <a:t>JJ Thomson – </a:t>
            </a:r>
            <a:r>
              <a:rPr lang="en-IE" smtClean="0"/>
              <a:t>1897</a:t>
            </a:r>
          </a:p>
          <a:p>
            <a:r>
              <a:rPr lang="en-IE" smtClean="0"/>
              <a:t>Lucht </a:t>
            </a:r>
            <a:r>
              <a:rPr lang="en-IE"/>
              <a:t>leictreonach Robert Millikan- </a:t>
            </a:r>
            <a:r>
              <a:rPr lang="en-IE" smtClean="0"/>
              <a:t>1916</a:t>
            </a:r>
          </a:p>
          <a:p>
            <a:r>
              <a:rPr lang="en-IE" smtClean="0"/>
              <a:t>Núicléas 1911</a:t>
            </a:r>
          </a:p>
          <a:p>
            <a:r>
              <a:rPr lang="en-IE" smtClean="0"/>
              <a:t>Prótón – Rutherford 1919</a:t>
            </a:r>
          </a:p>
          <a:p>
            <a:r>
              <a:rPr lang="en-IE" smtClean="0"/>
              <a:t>Neodron-Chadwick 1932</a:t>
            </a:r>
          </a:p>
          <a:p>
            <a:endParaRPr lang="en-IE" smtClean="0"/>
          </a:p>
          <a:p>
            <a:r>
              <a:rPr lang="en-IE" smtClean="0"/>
              <a:t>ACH cóiriú na bpáirteagáil???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31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Macasamhail Thomson -1904</a:t>
            </a:r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n-IE" smtClean="0"/>
              <a:t>Plum Pudding!</a:t>
            </a:r>
          </a:p>
          <a:p>
            <a:r>
              <a:rPr lang="en-IE" smtClean="0"/>
              <a:t>Leictreoin &amp; prótóin scaipthe go cothrom tríd</a:t>
            </a:r>
          </a:p>
          <a:p>
            <a:r>
              <a:rPr lang="en-IE" smtClean="0"/>
              <a:t>Ach ansin rinne Rutherford turgnamh a léirigh nach raibh sé seo cruinn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27" y="3887295"/>
            <a:ext cx="3218556" cy="284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1240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Turgnamh Rutherford</a:t>
            </a:r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1756792"/>
          </a:xfrm>
        </p:spPr>
        <p:txBody>
          <a:bodyPr/>
          <a:lstStyle/>
          <a:p>
            <a:r>
              <a:rPr lang="en-IE" smtClean="0"/>
              <a:t>Páirteagail alpha=núicléas de Heiliam</a:t>
            </a:r>
          </a:p>
          <a:p>
            <a:r>
              <a:rPr lang="en-IE" smtClean="0"/>
              <a:t>2 Prótón agus 2 neodrón</a:t>
            </a:r>
          </a:p>
          <a:p>
            <a:r>
              <a:rPr lang="en-IE" smtClean="0"/>
              <a:t>Lucht 2+ orthu</a:t>
            </a:r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488832" cy="24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602128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3"/>
              </a:rPr>
              <a:t>http://micro.magnet.fsu.edu/electromag/java/rutherford/index.html</a:t>
            </a:r>
            <a:endParaRPr lang="en-I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45" y="404664"/>
            <a:ext cx="1628326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Conas a n-oibríonn an turgnamh?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540768"/>
          </a:xfrm>
        </p:spPr>
        <p:txBody>
          <a:bodyPr>
            <a:normAutofit fontScale="85000" lnSpcReduction="20000"/>
          </a:bodyPr>
          <a:lstStyle/>
          <a:p>
            <a:r>
              <a:rPr lang="en-IE" smtClean="0"/>
              <a:t>Trí féachaint ar an slí ina dtagann na páirteagáil amach is féidir eolas a fháil faoi cruth agus lucht núicléach.</a:t>
            </a:r>
          </a:p>
          <a:p>
            <a:r>
              <a:rPr lang="en-IE" smtClean="0"/>
              <a:t>M.s. Cruth 1 				Cruth 2 </a:t>
            </a:r>
            <a:endParaRPr lang="en-IE"/>
          </a:p>
        </p:txBody>
      </p:sp>
      <p:pic>
        <p:nvPicPr>
          <p:cNvPr id="4" name="Picture 3" descr="targ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4923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29013"/>
            <a:ext cx="240188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4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Cén cruthanna a bhí ann?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Cruth 1 					Cruth 2</a:t>
            </a:r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2784971" cy="31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78489"/>
            <a:ext cx="2919462" cy="329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Rutherford torthaí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77500" lnSpcReduction="20000"/>
          </a:bodyPr>
          <a:lstStyle/>
          <a:p>
            <a:r>
              <a:rPr lang="en-IE" smtClean="0"/>
              <a:t>D’imigh an chuid is mó dena bpáirteagáil díreach tríd an ór</a:t>
            </a:r>
          </a:p>
          <a:p>
            <a:r>
              <a:rPr lang="en-IE" smtClean="0"/>
              <a:t>Ba lú páirteagáil a bhí diallta</a:t>
            </a:r>
          </a:p>
          <a:p>
            <a:r>
              <a:rPr lang="en-IE" smtClean="0"/>
              <a:t>Bhí líon an-bheag dóibh a bhí diallta trí uilleann an-mhór- roinnt dóibh phreab siad ar ais!</a:t>
            </a:r>
          </a:p>
          <a:p>
            <a:pPr marL="36576" indent="0">
              <a:buNone/>
            </a:pPr>
            <a:r>
              <a:rPr lang="en-IE" smtClean="0"/>
              <a:t>Cad a dheireann sé sin faoi an núicléas?</a:t>
            </a:r>
          </a:p>
          <a:p>
            <a:r>
              <a:rPr lang="en-IE" smtClean="0"/>
              <a:t>An-bheag</a:t>
            </a:r>
          </a:p>
          <a:p>
            <a:r>
              <a:rPr lang="en-IE" smtClean="0"/>
              <a:t>An-dhlúth</a:t>
            </a:r>
          </a:p>
          <a:p>
            <a:r>
              <a:rPr lang="en-IE" smtClean="0"/>
              <a:t>Lucht dearfach air</a:t>
            </a:r>
          </a:p>
          <a:p>
            <a:endParaRPr lang="en-IE"/>
          </a:p>
          <a:p>
            <a:pPr marL="36576" indent="0">
              <a:buNone/>
            </a:pPr>
            <a:r>
              <a:rPr lang="en-IE" smtClean="0"/>
              <a:t>PS Thóg sé dhá bhliain do Rutherford teacht ar na conclúid a bhfuair sé!</a:t>
            </a:r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78" y="356458"/>
            <a:ext cx="2668260" cy="307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6202372" cy="461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9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Macasamhail Rutherford-Núicléach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773016"/>
          </a:xfrm>
        </p:spPr>
        <p:txBody>
          <a:bodyPr/>
          <a:lstStyle/>
          <a:p>
            <a:r>
              <a:rPr lang="en-IE" smtClean="0"/>
              <a:t>Cuid is mó den adamh spás folamh</a:t>
            </a:r>
          </a:p>
          <a:p>
            <a:r>
              <a:rPr lang="en-IE" smtClean="0"/>
              <a:t>Núicléas beag luchtaithe go + sa lár</a:t>
            </a:r>
          </a:p>
          <a:p>
            <a:r>
              <a:rPr lang="en-IE" smtClean="0"/>
              <a:t>Ga an adaimh≈10</a:t>
            </a:r>
            <a:r>
              <a:rPr lang="en-IE" baseline="30000" smtClean="0"/>
              <a:t>-10</a:t>
            </a:r>
            <a:r>
              <a:rPr lang="en-IE" smtClean="0"/>
              <a:t>m</a:t>
            </a:r>
          </a:p>
          <a:p>
            <a:r>
              <a:rPr lang="en-IE" smtClean="0"/>
              <a:t>Ga an núicléis ≈10</a:t>
            </a:r>
            <a:r>
              <a:rPr lang="en-IE" baseline="30000" smtClean="0"/>
              <a:t>-15</a:t>
            </a:r>
            <a:r>
              <a:rPr lang="en-IE" smtClean="0"/>
              <a:t>m</a:t>
            </a:r>
          </a:p>
          <a:p>
            <a:r>
              <a:rPr lang="en-IE" smtClean="0"/>
              <a:t>Leictreon scaipthe lasmuigh den núicléas</a:t>
            </a:r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83" y="4149080"/>
            <a:ext cx="263366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761</TotalTime>
  <Words>589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Caibidil 30</vt:lpstr>
      <vt:lpstr>Adaimh</vt:lpstr>
      <vt:lpstr>Fisic Nua Aimseartha</vt:lpstr>
      <vt:lpstr>Macasamhail Thomson -1904</vt:lpstr>
      <vt:lpstr>Turgnamh Rutherford</vt:lpstr>
      <vt:lpstr>Conas a n-oibríonn an turgnamh?</vt:lpstr>
      <vt:lpstr>Cén cruthanna a bhí ann?</vt:lpstr>
      <vt:lpstr>Rutherford torthaí</vt:lpstr>
      <vt:lpstr>Macasamhail Rutherford-Núicléach</vt:lpstr>
      <vt:lpstr>Leagan amach na leictreon-Bohr</vt:lpstr>
      <vt:lpstr>Macasamhail Bohr-Fianaise</vt:lpstr>
      <vt:lpstr>Speictream Astúcháin</vt:lpstr>
      <vt:lpstr>Speictream Líneach</vt:lpstr>
      <vt:lpstr>Speictream –Conas?</vt:lpstr>
      <vt:lpstr>Speictream</vt:lpstr>
      <vt:lpstr>PowerPoint Presentation</vt:lpstr>
      <vt:lpstr>PowerPoint Presentation</vt:lpstr>
      <vt:lpstr>Radaigníomhaiocht: </vt:lpstr>
      <vt:lpstr>Radaigníomhaíocht</vt:lpstr>
      <vt:lpstr>Alfa  42He ++   nó 42α ++ </vt:lpstr>
      <vt:lpstr>Beta  0β-1  nó   0e-1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2012-03-25T19:34:54Z</dcterms:created>
  <dcterms:modified xsi:type="dcterms:W3CDTF">2012-07-31T22:50:56Z</dcterms:modified>
</cp:coreProperties>
</file>