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5" r:id="rId20"/>
    <p:sldId id="273" r:id="rId21"/>
    <p:sldId id="274" r:id="rId22"/>
    <p:sldId id="275" r:id="rId23"/>
    <p:sldId id="276" r:id="rId24"/>
    <p:sldId id="286" r:id="rId25"/>
    <p:sldId id="279" r:id="rId26"/>
    <p:sldId id="277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9484-FF90-4B89-8B5D-C02BEA62BF9A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C85E-6A2B-4FE4-9038-45FA6C889590}" type="slidenum">
              <a:rPr lang="en-IE" smtClean="0"/>
              <a:t>‹#›</a:t>
            </a:fld>
            <a:endParaRPr lang="en-IE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9484-FF90-4B89-8B5D-C02BEA62BF9A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C85E-6A2B-4FE4-9038-45FA6C8895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9484-FF90-4B89-8B5D-C02BEA62BF9A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C85E-6A2B-4FE4-9038-45FA6C8895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9484-FF90-4B89-8B5D-C02BEA62BF9A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C85E-6A2B-4FE4-9038-45FA6C8895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9484-FF90-4B89-8B5D-C02BEA62BF9A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17C85E-6A2B-4FE4-9038-45FA6C889590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9484-FF90-4B89-8B5D-C02BEA62BF9A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C85E-6A2B-4FE4-9038-45FA6C8895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9484-FF90-4B89-8B5D-C02BEA62BF9A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C85E-6A2B-4FE4-9038-45FA6C8895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9484-FF90-4B89-8B5D-C02BEA62BF9A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C85E-6A2B-4FE4-9038-45FA6C8895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9484-FF90-4B89-8B5D-C02BEA62BF9A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C85E-6A2B-4FE4-9038-45FA6C8895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9484-FF90-4B89-8B5D-C02BEA62BF9A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C85E-6A2B-4FE4-9038-45FA6C8895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9484-FF90-4B89-8B5D-C02BEA62BF9A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7C85E-6A2B-4FE4-9038-45FA6C8895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469484-FF90-4B89-8B5D-C02BEA62BF9A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17C85E-6A2B-4FE4-9038-45FA6C889590}" type="slidenum">
              <a:rPr lang="en-IE" smtClean="0"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bs.org/wgbh/nova/elegant/media2/3012_q_02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gcse.com/fm/images/donkey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2EMXle8raw&amp;mode=related&amp;search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orblearning.com/media/item.action?quick=xv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QWXLZ91DU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for-champions.com/science/images/pressure-solid-weight.gif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school-for-champions.com/science/images/pressure-solid.gif" TargetMode="Externa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eefy.com/Themeefy_24158/eureka-archimede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eQsmq3Hu9HA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hyperlink" Target="http://en.wikibooks.org/wiki/Image:Science_air_pressure_demo_with_soda_can_and_bunsen_burn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teachnet.ie/jhennessy/Teachnet1/PicsForPlay/pDemoGlass1/no6.gif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http://upload.wikimedia.org/wikibooks/en/e/e1/Science_air_pressure_demo_with_soda_can_and_bunsen_burner.JPG" TargetMode="External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.chem.iastate.edu/Greenbowe/sections/projectfolder/flashfiles/gaslaw/boyles_law.html" TargetMode="Externa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mathsphysics.com/Physics/boyl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ingo.care2.com/cards/flash/5409/galaxy.sw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/>
              <a:t>Caibidil 10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E" smtClean="0"/>
              <a:t>Domhaintarraingt, Brú, Móimintí fhórsa</a:t>
            </a:r>
          </a:p>
          <a:p>
            <a:r>
              <a:rPr lang="en-IE">
                <a:hlinkClick r:id="rId2"/>
              </a:rPr>
              <a:t>http://www.pbs.org/wgbh/nova/elegant/media2/3012_q_02.html</a:t>
            </a:r>
            <a:endParaRPr lang="en-IE"/>
          </a:p>
        </p:txBody>
      </p:sp>
      <p:pic>
        <p:nvPicPr>
          <p:cNvPr id="1026" name="Picture 2" descr="New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10" y="476672"/>
            <a:ext cx="176155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oncalc.com/wp-content/uploads/2010/08/pressure-calcul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8" y="260648"/>
            <a:ext cx="2185988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nx.org/content/m23853/latest/Picture%2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6277"/>
            <a:ext cx="2434761" cy="18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5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dme.info/MEMmods/MEM30005A/moments/Moments_files/moment_wre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4762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IE" sz="3200" b="1" smtClean="0"/>
              <a:t>Caséifeacht fhórsaí - móimintí</a:t>
            </a:r>
            <a:endParaRPr lang="en-IE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86" y="1052736"/>
            <a:ext cx="8229600" cy="4813995"/>
          </a:xfrm>
        </p:spPr>
        <p:txBody>
          <a:bodyPr/>
          <a:lstStyle/>
          <a:p>
            <a:r>
              <a:rPr lang="en-IE" smtClean="0"/>
              <a:t>Tionchar fhórsa – casadh</a:t>
            </a:r>
          </a:p>
          <a:p>
            <a:r>
              <a:rPr lang="en-IE" smtClean="0"/>
              <a:t>Má chuirtear fórsa F ag fad d ó phointe ar chorp a bhfuil sé in ann casadh timpeall air (=BUTHAL fulcrum) cáséifeacht nó móimint </a:t>
            </a:r>
          </a:p>
          <a:p>
            <a:r>
              <a:rPr lang="en-IE" smtClean="0"/>
              <a:t>Móimint = Fórsa x fad ingéarach idir gníomhlíne fhórsa agus an buthal</a:t>
            </a:r>
          </a:p>
          <a:p>
            <a:r>
              <a:rPr lang="en-IE" smtClean="0"/>
              <a:t>Aonaid = Nm Scalach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89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Móimintí deiseal agus tuathail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Deiseal- casann sé </a:t>
            </a:r>
          </a:p>
          <a:p>
            <a:pPr marL="0" indent="0">
              <a:buNone/>
            </a:pPr>
            <a:r>
              <a:rPr lang="en-IE" smtClean="0"/>
              <a:t>i dtreo an chloig</a:t>
            </a:r>
          </a:p>
          <a:p>
            <a:endParaRPr lang="en-IE"/>
          </a:p>
          <a:p>
            <a:r>
              <a:rPr lang="en-IE" smtClean="0"/>
              <a:t>Tuathal – casann sé i dtreo frith an chloig</a:t>
            </a:r>
            <a:endParaRPr lang="en-IE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26452"/>
            <a:ext cx="487546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4608512" cy="170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6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IE" sz="3200" b="1" smtClean="0"/>
              <a:t>Cothromaíocht (Equilibrium)</a:t>
            </a:r>
            <a:endParaRPr lang="en-IE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38" y="1268761"/>
            <a:ext cx="8229600" cy="4176464"/>
          </a:xfrm>
        </p:spPr>
        <p:txBody>
          <a:bodyPr>
            <a:normAutofit lnSpcReduction="10000"/>
          </a:bodyPr>
          <a:lstStyle/>
          <a:p>
            <a:r>
              <a:rPr lang="en-GB" smtClean="0"/>
              <a:t>Coinníollacha </a:t>
            </a:r>
            <a:r>
              <a:rPr lang="en-GB"/>
              <a:t>go bhfuil corp i staid cothromaíochta</a:t>
            </a:r>
            <a:r>
              <a:rPr lang="en-GB" smtClean="0"/>
              <a:t>:</a:t>
            </a:r>
            <a:r>
              <a:rPr lang="en-GB"/>
              <a:t> </a:t>
            </a:r>
            <a:endParaRPr lang="en-GB" smtClean="0"/>
          </a:p>
          <a:p>
            <a:pPr marL="0" indent="0">
              <a:buNone/>
            </a:pPr>
            <a:endParaRPr lang="en-GB" smtClean="0"/>
          </a:p>
          <a:p>
            <a:pPr marL="0" indent="0">
              <a:buNone/>
            </a:pPr>
            <a:r>
              <a:rPr lang="en-GB" smtClean="0"/>
              <a:t>1</a:t>
            </a:r>
            <a:r>
              <a:rPr lang="en-GB" sz="3000"/>
              <a:t>. Bíonn suim veicteoireach na bhfórsaí </a:t>
            </a:r>
            <a:r>
              <a:rPr lang="en-GB" sz="3000" smtClean="0"/>
              <a:t>cothrom </a:t>
            </a:r>
            <a:r>
              <a:rPr lang="en-GB" sz="3000"/>
              <a:t>le nialas.</a:t>
            </a:r>
            <a:endParaRPr lang="en-IE" sz="3000"/>
          </a:p>
          <a:p>
            <a:pPr marL="0" indent="0">
              <a:buNone/>
            </a:pPr>
            <a:r>
              <a:rPr lang="en-GB" sz="3000"/>
              <a:t>2. Bíonn suim ailgéabhrach na móimintí timpeall ar phointe ar bith  cothrom le </a:t>
            </a:r>
            <a:r>
              <a:rPr lang="en-GB" sz="3000" smtClean="0"/>
              <a:t>nialas (ie suim na móiminití deisil cothrom le suim na móimintí tuathail)</a:t>
            </a:r>
            <a:endParaRPr lang="en-IE" sz="3000"/>
          </a:p>
          <a:p>
            <a:endParaRPr lang="en-IE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834514" y="349785"/>
            <a:ext cx="2286000" cy="2400300"/>
            <a:chOff x="8361" y="8104"/>
            <a:chExt cx="3600" cy="3780"/>
          </a:xfrm>
        </p:grpSpPr>
        <p:pic>
          <p:nvPicPr>
            <p:cNvPr id="9219" name="Picture 3" descr="donkey and cart unbalanced due to an error of moments!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" y="8104"/>
              <a:ext cx="3195" cy="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8361" y="10621"/>
              <a:ext cx="3600" cy="1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E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Cad a tharlaíonn nuair nach bhfuil corp i gcothromaíocht. Bhí an t-ualach (load) ró-fhada ón</a:t>
              </a:r>
              <a:r>
                <a:rPr kumimoji="0" lang="en-IE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 </a:t>
              </a:r>
              <a:r>
                <a:rPr kumimoji="0" lang="en-IE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mbuthal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47664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>
                <a:hlinkClick r:id="rId4"/>
              </a:rPr>
              <a:t>http://www.youtube.com/watch?v=s2EMXle8raw&amp;mode=related&amp;search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0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E" sz="3200" b="1" smtClean="0"/>
              <a:t>Turgnamh: chun na 2 dhlí ab fhíorú</a:t>
            </a:r>
            <a:endParaRPr lang="en-IE" sz="3200" b="1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95" y="980728"/>
            <a:ext cx="4908020" cy="253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6068" y="3789040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/>
              <a:t>Bíonn suim veicteoireach na bhfórsaí cothtom le nialas.</a:t>
            </a:r>
            <a:endParaRPr lang="en-IE"/>
          </a:p>
          <a:p>
            <a:r>
              <a:rPr lang="en-GB"/>
              <a:t> </a:t>
            </a:r>
            <a:endParaRPr lang="en-IE"/>
          </a:p>
          <a:p>
            <a:r>
              <a:rPr lang="en-GB"/>
              <a:t>Fórsaí suas =  Fórsaí síos</a:t>
            </a:r>
            <a:endParaRPr lang="en-IE"/>
          </a:p>
          <a:p>
            <a:r>
              <a:rPr lang="en-GB"/>
              <a:t> </a:t>
            </a:r>
            <a:endParaRPr lang="en-IE"/>
          </a:p>
          <a:p>
            <a:r>
              <a:rPr lang="en-GB"/>
              <a:t>suim na leámh ar na meánna = suim na meáchan + meáchan na méadarshlaite.</a:t>
            </a:r>
            <a:endParaRPr lang="en-IE"/>
          </a:p>
          <a:p>
            <a:r>
              <a:rPr lang="en-GB"/>
              <a:t>	 </a:t>
            </a:r>
            <a:endParaRPr lang="en-IE"/>
          </a:p>
          <a:p>
            <a:pPr lvl="0"/>
            <a:r>
              <a:rPr lang="en-GB" b="1"/>
              <a:t>Bíonn suim ailgéabhrach na móimintí timpeall ar phointe ar bith cothrom le nialas. </a:t>
            </a:r>
            <a:endParaRPr lang="en-IE"/>
          </a:p>
          <a:p>
            <a:r>
              <a:rPr lang="en-GB"/>
              <a:t> </a:t>
            </a:r>
            <a:r>
              <a:rPr lang="en-GB" smtClean="0"/>
              <a:t>Suim </a:t>
            </a:r>
            <a:r>
              <a:rPr lang="en-GB"/>
              <a:t>na móimintí deisil thart timpeall ar aon cheann de na pointí = suim na móimintí tuathal thart timpeall ar an bpointe céanna.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976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Luamháin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Corp </a:t>
            </a:r>
            <a:r>
              <a:rPr lang="en-GB"/>
              <a:t>do-lúbtha atá saor le casadh timpeall ar phointe áirithe ar a ghlaotar an buthal</a:t>
            </a:r>
            <a:endParaRPr lang="en-IE"/>
          </a:p>
          <a:p>
            <a:endParaRPr lang="en-I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8" y="2924944"/>
            <a:ext cx="8100786" cy="324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41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IE" smtClean="0"/>
              <a:t>Cúpla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Dhá </a:t>
            </a:r>
            <a:r>
              <a:rPr lang="en-GB"/>
              <a:t>fhorsa comhthreomhar ach </a:t>
            </a:r>
            <a:endParaRPr lang="en-GB" smtClean="0"/>
          </a:p>
          <a:p>
            <a:pPr marL="0" indent="0">
              <a:buNone/>
            </a:pPr>
            <a:r>
              <a:rPr lang="en-GB" smtClean="0"/>
              <a:t>    i </a:t>
            </a:r>
            <a:r>
              <a:rPr lang="en-GB"/>
              <a:t>dtreoanna urchomhaireacha is cúpla atá ann.</a:t>
            </a:r>
            <a:endParaRPr lang="en-IE"/>
          </a:p>
          <a:p>
            <a:endParaRPr lang="en-IE"/>
          </a:p>
          <a:p>
            <a:r>
              <a:rPr lang="en-GB"/>
              <a:t>Bíonn caséifeacht ag cúpla agus glaotar an torc air.</a:t>
            </a:r>
            <a:endParaRPr lang="en-IE"/>
          </a:p>
          <a:p>
            <a:pPr marL="0" indent="0">
              <a:buNone/>
            </a:pPr>
            <a:r>
              <a:rPr lang="en-GB"/>
              <a:t> </a:t>
            </a:r>
            <a:endParaRPr lang="en-IE"/>
          </a:p>
          <a:p>
            <a:r>
              <a:rPr lang="en-GB"/>
              <a:t>Torc = Fórsa x Fad ingearach idir na dhá fhórsa</a:t>
            </a:r>
            <a:endParaRPr lang="en-IE"/>
          </a:p>
          <a:p>
            <a:endParaRPr lang="en-IE"/>
          </a:p>
        </p:txBody>
      </p:sp>
      <p:pic>
        <p:nvPicPr>
          <p:cNvPr id="12290" name="Picture 2" descr="http://www.splung.com/kinematics/images/moment/steeringwhe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>
                <a:hlinkClick r:id="rId3"/>
              </a:rPr>
              <a:t>http://www.absorblearning.com/media/item.action?quick=xv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515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smtClean="0"/>
              <a:t>Móimintí agus cúplaí sa ghnáthshaol</a:t>
            </a:r>
            <a:endParaRPr lang="en-IE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mtClean="0"/>
              <a:t>An-tabhachtach in innealltóireacht meiciniúl </a:t>
            </a:r>
          </a:p>
          <a:p>
            <a:pPr marL="0" indent="0">
              <a:buNone/>
            </a:pPr>
            <a:r>
              <a:rPr lang="en-IE" smtClean="0"/>
              <a:t>m.s. Carr – </a:t>
            </a:r>
          </a:p>
          <a:p>
            <a:pPr marL="0" indent="0">
              <a:buNone/>
            </a:pPr>
            <a:r>
              <a:rPr lang="en-IE" b="1" smtClean="0"/>
              <a:t>Acastóir (axle) </a:t>
            </a:r>
            <a:r>
              <a:rPr lang="en-IE" smtClean="0"/>
              <a:t>A chasann na rothaí trí móimint a chur air</a:t>
            </a:r>
            <a:r>
              <a:rPr lang="en-IE"/>
              <a:t> </a:t>
            </a:r>
            <a:endParaRPr lang="en-IE" smtClean="0"/>
          </a:p>
          <a:p>
            <a:pPr marL="0" indent="0">
              <a:buNone/>
            </a:pPr>
            <a:r>
              <a:rPr lang="en-IE" b="1" smtClean="0"/>
              <a:t>Seafta tiomána </a:t>
            </a:r>
            <a:r>
              <a:rPr lang="en-IE" smtClean="0"/>
              <a:t>(Driveshaft) innill – torc a chuirtear air</a:t>
            </a:r>
          </a:p>
          <a:p>
            <a:pPr marL="0" indent="0">
              <a:buNone/>
            </a:pPr>
            <a:r>
              <a:rPr lang="en-IE" b="1" smtClean="0"/>
              <a:t>GiarBhosca (Gearbox) </a:t>
            </a:r>
            <a:r>
              <a:rPr lang="en-IE" smtClean="0"/>
              <a:t>– torc níos mó nó níos lú a thabhirt don seafta tiomána 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6820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Dlús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/>
          </a:p>
          <a:p>
            <a:r>
              <a:rPr lang="en-GB"/>
              <a:t>Dlús = </a:t>
            </a:r>
            <a:r>
              <a:rPr lang="en-GB" u="sng"/>
              <a:t>Mais</a:t>
            </a:r>
            <a:r>
              <a:rPr lang="en-GB"/>
              <a:t>	 </a:t>
            </a:r>
            <a:r>
              <a:rPr lang="en-GB">
                <a:sym typeface="Wingdings"/>
              </a:rPr>
              <a:t></a:t>
            </a:r>
            <a:r>
              <a:rPr lang="en-GB" b="1"/>
              <a:t> ρ</a:t>
            </a:r>
            <a:r>
              <a:rPr lang="en-GB"/>
              <a:t> = </a:t>
            </a:r>
            <a:r>
              <a:rPr lang="en-GB" u="sng"/>
              <a:t>m</a:t>
            </a:r>
            <a:endParaRPr lang="en-IE"/>
          </a:p>
          <a:p>
            <a:pPr marL="0" indent="0">
              <a:buNone/>
            </a:pPr>
            <a:r>
              <a:rPr lang="en-GB" smtClean="0"/>
              <a:t>                Toirt</a:t>
            </a:r>
            <a:r>
              <a:rPr lang="en-GB"/>
              <a:t>	  	</a:t>
            </a:r>
            <a:r>
              <a:rPr lang="en-GB" smtClean="0"/>
              <a:t>    </a:t>
            </a:r>
            <a:r>
              <a:rPr lang="en-GB"/>
              <a:t>V</a:t>
            </a:r>
            <a:endParaRPr lang="en-IE"/>
          </a:p>
          <a:p>
            <a:r>
              <a:rPr lang="en-GB"/>
              <a:t> </a:t>
            </a:r>
            <a:endParaRPr lang="en-IE"/>
          </a:p>
          <a:p>
            <a:r>
              <a:rPr lang="en-GB" b="1"/>
              <a:t>Aonad</a:t>
            </a:r>
            <a:r>
              <a:rPr lang="en-GB"/>
              <a:t>: Kg m</a:t>
            </a:r>
            <a:r>
              <a:rPr lang="en-GB" b="1" baseline="30000"/>
              <a:t>-3</a:t>
            </a:r>
            <a:r>
              <a:rPr lang="en-GB"/>
              <a:t>  Is </a:t>
            </a:r>
            <a:r>
              <a:rPr lang="en-GB" b="1"/>
              <a:t>scálach</a:t>
            </a:r>
            <a:r>
              <a:rPr lang="en-GB"/>
              <a:t> é</a:t>
            </a:r>
            <a:r>
              <a:rPr lang="en-GB" smtClean="0"/>
              <a:t>.</a:t>
            </a:r>
          </a:p>
          <a:p>
            <a:r>
              <a:rPr lang="en-GB" smtClean="0"/>
              <a:t>Dlús ar leith ag baint le gach dúil agus gach comhdhúil</a:t>
            </a:r>
            <a:endParaRPr lang="en-IE"/>
          </a:p>
          <a:p>
            <a:endParaRPr lang="en-I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74" y="0"/>
            <a:ext cx="3841626" cy="257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7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Autofit/>
          </a:bodyPr>
          <a:lstStyle/>
          <a:p>
            <a:r>
              <a:rPr lang="en-IE" sz="4000" smtClean="0"/>
              <a:t>Dlús agus snámhacht</a:t>
            </a:r>
            <a:endParaRPr lang="en-IE" sz="400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8219256" cy="4691063"/>
          </a:xfrm>
        </p:spPr>
        <p:txBody>
          <a:bodyPr>
            <a:normAutofit/>
          </a:bodyPr>
          <a:lstStyle/>
          <a:p>
            <a:r>
              <a:rPr lang="en-IE" sz="4000" smtClean="0"/>
              <a:t>Dlús uisce  = 1g/cm</a:t>
            </a:r>
            <a:r>
              <a:rPr lang="en-IE" sz="4000" baseline="30000" smtClean="0"/>
              <a:t>3</a:t>
            </a:r>
            <a:endParaRPr lang="en-IE" sz="4000" baseline="3000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140968"/>
            <a:ext cx="799661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91880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>
                <a:hlinkClick r:id="rId3"/>
              </a:rPr>
              <a:t>http://www.youtube.com/watch?v=5QWXLZ91DUM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30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ages.agoramedia.com/everydayhealth/gcms/pg-painful-wardrobe-malfunctions-02-fu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1336"/>
            <a:ext cx="2857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3dsmodels.com/textures/Objects/7580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21336"/>
            <a:ext cx="3886200" cy="2588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5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Fórsa Imtharraingte(=domhaintarraingt)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Newton 1666</a:t>
            </a:r>
          </a:p>
          <a:p>
            <a:r>
              <a:rPr lang="en-IE" smtClean="0"/>
              <a:t>Cúis le titim choirp ar an domhain</a:t>
            </a:r>
          </a:p>
          <a:p>
            <a:r>
              <a:rPr lang="en-IE" smtClean="0"/>
              <a:t>AGUS</a:t>
            </a:r>
          </a:p>
          <a:p>
            <a:r>
              <a:rPr lang="en-IE" smtClean="0"/>
              <a:t>Cúis le gluaiseachta na bplainéid agus na gealaí</a:t>
            </a:r>
          </a:p>
          <a:p>
            <a:r>
              <a:rPr lang="en-IE" smtClean="0"/>
              <a:t>Thuig sé go raibh an fórsa céanna i gceist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19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Brú (pressure)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 </a:t>
            </a:r>
            <a:endParaRPr lang="en-IE"/>
          </a:p>
          <a:p>
            <a:r>
              <a:rPr lang="en-GB"/>
              <a:t>Brú = </a:t>
            </a:r>
            <a:r>
              <a:rPr lang="en-GB" u="sng"/>
              <a:t>Fórsa</a:t>
            </a:r>
            <a:r>
              <a:rPr lang="en-GB"/>
              <a:t> 	</a:t>
            </a:r>
            <a:r>
              <a:rPr lang="en-GB">
                <a:sym typeface="Wingdings"/>
              </a:rPr>
              <a:t></a:t>
            </a:r>
            <a:r>
              <a:rPr lang="en-GB"/>
              <a:t> P = </a:t>
            </a:r>
            <a:r>
              <a:rPr lang="en-GB" u="sng"/>
              <a:t>F</a:t>
            </a:r>
            <a:endParaRPr lang="en-IE"/>
          </a:p>
          <a:p>
            <a:pPr marL="457200" lvl="1" indent="0">
              <a:buNone/>
            </a:pPr>
            <a:r>
              <a:rPr lang="en-GB" smtClean="0"/>
              <a:t>          Achar</a:t>
            </a:r>
            <a:r>
              <a:rPr lang="en-GB"/>
              <a:t>	</a:t>
            </a:r>
            <a:r>
              <a:rPr lang="en-GB" smtClean="0"/>
              <a:t>              A</a:t>
            </a:r>
            <a:endParaRPr lang="en-IE"/>
          </a:p>
          <a:p>
            <a:r>
              <a:rPr lang="en-GB"/>
              <a:t> </a:t>
            </a:r>
            <a:endParaRPr lang="en-IE"/>
          </a:p>
          <a:p>
            <a:r>
              <a:rPr lang="en-GB" b="1"/>
              <a:t>Aonad</a:t>
            </a:r>
            <a:r>
              <a:rPr lang="en-GB"/>
              <a:t>: Nm</a:t>
            </a:r>
            <a:r>
              <a:rPr lang="en-GB" baseline="30000"/>
              <a:t>-2 </a:t>
            </a:r>
            <a:r>
              <a:rPr lang="en-GB"/>
              <a:t>nó Pascal    Is </a:t>
            </a:r>
            <a:r>
              <a:rPr lang="en-GB" b="1"/>
              <a:t>scálach</a:t>
            </a:r>
            <a:r>
              <a:rPr lang="en-GB"/>
              <a:t> é</a:t>
            </a:r>
            <a:endParaRPr lang="en-IE"/>
          </a:p>
          <a:p>
            <a:endParaRPr lang="en-IE"/>
          </a:p>
        </p:txBody>
      </p:sp>
      <p:pic>
        <p:nvPicPr>
          <p:cNvPr id="14338" name="Picture 2" descr="Pressure equals Weight divided by Area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1673573" cy="201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ressure equals Force divided by Area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83256"/>
            <a:ext cx="27273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3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IE" sz="3200" smtClean="0"/>
              <a:t>Brú i leachtanna agus gáis</a:t>
            </a:r>
            <a:endParaRPr lang="en-IE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r>
              <a:rPr lang="en-GB" b="1"/>
              <a:t>Brú i </a:t>
            </a:r>
            <a:r>
              <a:rPr lang="en-GB" b="1" smtClean="0"/>
              <a:t>leachtanna</a:t>
            </a:r>
            <a:endParaRPr lang="en-IE"/>
          </a:p>
          <a:p>
            <a:r>
              <a:rPr lang="en-GB" smtClean="0"/>
              <a:t>Cuireann leacht </a:t>
            </a:r>
            <a:r>
              <a:rPr lang="en-GB"/>
              <a:t>brú ar </a:t>
            </a:r>
            <a:r>
              <a:rPr lang="en-GB" smtClean="0"/>
              <a:t> </a:t>
            </a:r>
            <a:r>
              <a:rPr lang="en-GB"/>
              <a:t>coimeadann. </a:t>
            </a:r>
            <a:endParaRPr lang="en-GB" smtClean="0"/>
          </a:p>
          <a:p>
            <a:r>
              <a:rPr lang="en-GB" smtClean="0"/>
              <a:t>Brú </a:t>
            </a:r>
            <a:r>
              <a:rPr lang="en-GB"/>
              <a:t>i ngach aon treo  </a:t>
            </a:r>
            <a:endParaRPr lang="en-GB" smtClean="0"/>
          </a:p>
          <a:p>
            <a:r>
              <a:rPr lang="en-GB" smtClean="0"/>
              <a:t>Meáchán na leachta cúis an fhórsa</a:t>
            </a:r>
          </a:p>
          <a:p>
            <a:endParaRPr lang="en-IE"/>
          </a:p>
          <a:p>
            <a:r>
              <a:rPr lang="en-GB"/>
              <a:t>Braitheann an brú ar 3 fhachtóir:</a:t>
            </a:r>
            <a:endParaRPr lang="en-IE"/>
          </a:p>
          <a:p>
            <a:r>
              <a:rPr lang="en-GB"/>
              <a:t> </a:t>
            </a:r>
            <a:endParaRPr lang="en-IE"/>
          </a:p>
          <a:p>
            <a:pPr lvl="0"/>
            <a:r>
              <a:rPr lang="en-GB"/>
              <a:t>Doimhneacht na leachta				h</a:t>
            </a:r>
            <a:endParaRPr lang="en-IE"/>
          </a:p>
          <a:p>
            <a:pPr lvl="0"/>
            <a:r>
              <a:rPr lang="en-GB"/>
              <a:t>Luasghéarú dá bharr domhaintarraingte		g</a:t>
            </a:r>
            <a:endParaRPr lang="en-IE"/>
          </a:p>
          <a:p>
            <a:pPr lvl="0"/>
            <a:r>
              <a:rPr lang="en-GB"/>
              <a:t>Dlús na leachta					ρ</a:t>
            </a:r>
            <a:endParaRPr lang="en-IE"/>
          </a:p>
          <a:p>
            <a:r>
              <a:rPr lang="en-GB"/>
              <a:t> </a:t>
            </a:r>
            <a:endParaRPr lang="en-IE"/>
          </a:p>
          <a:p>
            <a:r>
              <a:rPr lang="en-GB"/>
              <a:t>Foirmle:	Brú i leachta ag doimhneacht áirithe = </a:t>
            </a:r>
            <a:r>
              <a:rPr lang="en-GB" b="1"/>
              <a:t>P = ρgh</a:t>
            </a:r>
            <a:endParaRPr lang="en-IE"/>
          </a:p>
          <a:p>
            <a:endParaRPr lang="en-IE"/>
          </a:p>
        </p:txBody>
      </p:sp>
      <p:pic>
        <p:nvPicPr>
          <p:cNvPr id="15362" name="Picture 2" descr="Water pressure is the same in all dir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1967433" cy="196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Prionsabal Archimedes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Nuair a thumtar corp i leacht bíonn an sá aníos a tharlaíonn dó comhionann le meáchán an leachta díláithrithe.</a:t>
            </a:r>
            <a:endParaRPr lang="en-IE"/>
          </a:p>
          <a:p>
            <a:endParaRPr lang="en-IE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131840" y="3109736"/>
            <a:ext cx="5256584" cy="3600400"/>
            <a:chOff x="2007" y="13167"/>
            <a:chExt cx="5220" cy="3546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13375"/>
              <a:ext cx="4053" cy="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237" y="13167"/>
              <a:ext cx="1633" cy="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E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Lingmheátán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9512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>
                <a:hlinkClick r:id="rId3"/>
              </a:rPr>
              <a:t>http://www.themeefy.com/Themeefy_24158/eureka-archimedes/#/page/21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03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/>
              <a:t>Dlí na Snámhachta</a:t>
            </a:r>
            <a:r>
              <a:rPr lang="en-IE"/>
              <a:t/>
            </a:r>
            <a:br>
              <a:rPr lang="en-IE"/>
            </a:br>
            <a:r>
              <a:rPr lang="en-GB" sz="3100"/>
              <a:t>Nuair a snámhann corp i leacht bíonn meáchán an choirp cothrom le meáchán an leachta díláithrithe</a:t>
            </a:r>
            <a:endParaRPr lang="en-IE" sz="3100"/>
          </a:p>
        </p:txBody>
      </p:sp>
      <p:pic>
        <p:nvPicPr>
          <p:cNvPr id="18434" name="Picture 2" descr="http://www.daviddarling.info/images/hydr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34963"/>
            <a:ext cx="238125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98884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/>
              <a:t>Ag snámh: </a:t>
            </a:r>
            <a:r>
              <a:rPr lang="en-GB" b="1" smtClean="0"/>
              <a:t>   </a:t>
            </a:r>
            <a:r>
              <a:rPr lang="en-GB" smtClean="0"/>
              <a:t>Meáchán </a:t>
            </a:r>
            <a:r>
              <a:rPr lang="en-GB"/>
              <a:t>Choirp = Sá aníos</a:t>
            </a:r>
            <a:endParaRPr lang="en-IE"/>
          </a:p>
          <a:p>
            <a:r>
              <a:rPr lang="en-GB"/>
              <a:t>	</a:t>
            </a:r>
            <a:endParaRPr lang="en-IE"/>
          </a:p>
          <a:p>
            <a:r>
              <a:rPr lang="en-GB" b="1" smtClean="0"/>
              <a:t>Archimedes</a:t>
            </a:r>
            <a:r>
              <a:rPr lang="en-GB" smtClean="0"/>
              <a:t>Meáchán </a:t>
            </a:r>
            <a:r>
              <a:rPr lang="en-GB"/>
              <a:t>leachta díláithrithe = Sá aníos </a:t>
            </a:r>
            <a:endParaRPr lang="en-IE"/>
          </a:p>
          <a:p>
            <a:r>
              <a:rPr lang="en-GB"/>
              <a:t> </a:t>
            </a:r>
            <a:endParaRPr lang="en-IE"/>
          </a:p>
          <a:p>
            <a:r>
              <a:rPr lang="en-GB" b="1" smtClean="0"/>
              <a:t>Conclúid:  </a:t>
            </a:r>
            <a:r>
              <a:rPr lang="en-GB" smtClean="0"/>
              <a:t>meáchán </a:t>
            </a:r>
            <a:r>
              <a:rPr lang="en-GB"/>
              <a:t>an choirp  =  meáchán an leacht díláithrithe.</a:t>
            </a:r>
            <a:endParaRPr lang="en-IE"/>
          </a:p>
          <a:p>
            <a:r>
              <a:rPr lang="en-GB"/>
              <a:t> </a:t>
            </a:r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95536" y="444731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Meáchán leachta = mais x g   </a:t>
            </a:r>
            <a:endParaRPr lang="en-GB" smtClean="0"/>
          </a:p>
          <a:p>
            <a:r>
              <a:rPr lang="en-GB" smtClean="0"/>
              <a:t>Ach </a:t>
            </a:r>
            <a:r>
              <a:rPr lang="en-GB"/>
              <a:t>mais = Dlús x Toirt</a:t>
            </a:r>
            <a:endParaRPr lang="en-IE"/>
          </a:p>
          <a:p>
            <a:r>
              <a:rPr lang="en-GB"/>
              <a:t> </a:t>
            </a:r>
            <a:endParaRPr lang="en-IE"/>
          </a:p>
          <a:p>
            <a:r>
              <a:rPr lang="en-GB"/>
              <a:t> </a:t>
            </a:r>
            <a:r>
              <a:rPr lang="en-GB" smtClean="0"/>
              <a:t>Is </a:t>
            </a:r>
            <a:r>
              <a:rPr lang="en-GB"/>
              <a:t>mó an dlús is lú an toirt a dhíláithrítear agus is ísle sa leacht a thiteann corp. Seo bunús an</a:t>
            </a:r>
            <a:r>
              <a:rPr lang="en-GB" b="1"/>
              <a:t> Hidreaméadar</a:t>
            </a:r>
            <a:r>
              <a:rPr lang="en-GB"/>
              <a:t> (Hydrometer) .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78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66" y="3789040"/>
            <a:ext cx="40005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11051"/>
            <a:ext cx="3918565" cy="258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Cé mheid a mheánn an capall?</a:t>
            </a:r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-19040" y="1916832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>
                <a:hlinkClick r:id="rId4"/>
              </a:rPr>
              <a:t>http://www.youtube.com/watch?v=eQsmq3Hu9HA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05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Brú atmaisféarach</a:t>
            </a:r>
            <a:endParaRPr lang="en-IE"/>
          </a:p>
        </p:txBody>
      </p:sp>
      <p:pic>
        <p:nvPicPr>
          <p:cNvPr id="19458" name="Picture 2" descr="http://hotimagesearch.com/wp-content/uploads/2011/07/Sea-Level-Barometric-Pres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95" y="1556792"/>
            <a:ext cx="615315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Brú Atmaisféarach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/>
              <a:t>Bíonn baint idir an brú atmaisféarach agus an aimsir.</a:t>
            </a:r>
            <a:endParaRPr lang="en-IE"/>
          </a:p>
          <a:p>
            <a:r>
              <a:rPr lang="en-GB"/>
              <a:t>Le h-ard bhrú: 	Bíonn an aimsir tirim, soiléir agus ciúin gan mórán gaoithe. </a:t>
            </a:r>
            <a:endParaRPr lang="en-IE"/>
          </a:p>
          <a:p>
            <a:pPr marL="0" indent="0">
              <a:buNone/>
            </a:pPr>
            <a:r>
              <a:rPr lang="en-GB" smtClean="0"/>
              <a:t>	Samhraidh</a:t>
            </a:r>
            <a:r>
              <a:rPr lang="en-GB"/>
              <a:t>: Aimsir deas socair</a:t>
            </a:r>
            <a:endParaRPr lang="en-IE"/>
          </a:p>
          <a:p>
            <a:pPr marL="0" indent="0">
              <a:buNone/>
            </a:pPr>
            <a:r>
              <a:rPr lang="en-GB" smtClean="0"/>
              <a:t>	Geimhridh</a:t>
            </a:r>
            <a:r>
              <a:rPr lang="en-GB"/>
              <a:t>: Geal, fuar, </a:t>
            </a:r>
            <a:r>
              <a:rPr lang="en-GB" smtClean="0"/>
              <a:t>sioc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Le brú íseal		</a:t>
            </a:r>
            <a:endParaRPr lang="en-GB" smtClean="0"/>
          </a:p>
          <a:p>
            <a:pPr marL="0" indent="0">
              <a:buNone/>
            </a:pPr>
            <a:r>
              <a:rPr lang="en-GB" smtClean="0"/>
              <a:t>Aimsir </a:t>
            </a:r>
            <a:r>
              <a:rPr lang="en-GB"/>
              <a:t>fliuch, scamallach agus gaofar.</a:t>
            </a:r>
            <a:endParaRPr lang="en-IE"/>
          </a:p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65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Brú atmaisféarach a léiriú</a:t>
            </a:r>
            <a:endParaRPr lang="en-IE"/>
          </a:p>
        </p:txBody>
      </p:sp>
      <p:pic>
        <p:nvPicPr>
          <p:cNvPr id="20482" name="Picture 2" descr="Image:Science_air_pressure_demo_with_soda_can_and_bunsen_burner.JPG">
            <a:hlinkClick r:id="rId2" tooltip="Image:Science_air_pressure_demo_with_soda_can_and_bunsen_burner.JPG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5760640" cy="281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rotating images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6173"/>
            <a:ext cx="1510277" cy="247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620359" y="4064960"/>
            <a:ext cx="4686300" cy="914400"/>
            <a:chOff x="412" y="11127"/>
            <a:chExt cx="8956" cy="3079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3" y="11491"/>
              <a:ext cx="1395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" y="11127"/>
              <a:ext cx="2085" cy="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" y="11127"/>
              <a:ext cx="210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11127"/>
              <a:ext cx="192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58558"/>
            <a:ext cx="1371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4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/>
              <a:t>Dlí Boyle</a:t>
            </a:r>
            <a:r>
              <a:rPr lang="en-IE"/>
              <a:t/>
            </a:r>
            <a:br>
              <a:rPr lang="en-IE"/>
            </a:br>
            <a:r>
              <a:rPr lang="en-GB" sz="3600"/>
              <a:t>Ag teocht tairiseach bíonn brú mais cinnte gháis i gcomhréir inbheartach le toirt an gháis.</a:t>
            </a:r>
            <a:r>
              <a:rPr lang="en-IE"/>
              <a:t/>
            </a:r>
            <a:br>
              <a:rPr lang="en-IE"/>
            </a:b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1506" name="Picture 2" descr="http://www.antonine-education.co.uk/Physics_AS/Module_2/Topic_8/Boyle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4419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1720" y="57128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mtClean="0">
                <a:hlinkClick r:id="rId3"/>
              </a:rPr>
              <a:t>http://group.chem.iastate.edu/Greenbowe/sections/projectfolder/flashfiles/gaslaw/boyles_law.html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53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mtClean="0"/>
              <a:t>Dlí Boyle ab fhíorú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0911" y="5517232"/>
            <a:ext cx="8229600" cy="532656"/>
          </a:xfrm>
        </p:spPr>
        <p:txBody>
          <a:bodyPr>
            <a:normAutofit/>
          </a:bodyPr>
          <a:lstStyle/>
          <a:p>
            <a:r>
              <a:rPr lang="en-IE" sz="1400" smtClean="0">
                <a:hlinkClick r:id="rId2"/>
              </a:rPr>
              <a:t>http://www.mathsphysics.com/Physics/boyle.htm</a:t>
            </a:r>
            <a:endParaRPr lang="en-IE" sz="1400"/>
          </a:p>
        </p:txBody>
      </p:sp>
      <p:pic>
        <p:nvPicPr>
          <p:cNvPr id="22530" name="Picture 2" descr="http://www.practicalphysics.org/imageLibrary/jpeg340/1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4050"/>
            <a:ext cx="32385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11" y="1124744"/>
            <a:ext cx="510147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3600" smtClean="0"/>
              <a:t>Dlí Newton um imtharraingte uilíche</a:t>
            </a:r>
            <a:br>
              <a:rPr lang="en-IE" sz="3600" smtClean="0"/>
            </a:br>
            <a:r>
              <a:rPr lang="en-GB" sz="3600" b="1" smtClean="0"/>
              <a:t>(Newton’s Universal Law of Gravitation)</a:t>
            </a:r>
            <a:r>
              <a:rPr lang="en-IE" smtClean="0"/>
              <a:t/>
            </a:r>
            <a:br>
              <a:rPr lang="en-IE" smtClean="0"/>
            </a:b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Bíonn </a:t>
            </a:r>
            <a:r>
              <a:rPr lang="en-GB"/>
              <a:t>forsa </a:t>
            </a:r>
            <a:r>
              <a:rPr lang="en-GB" b="1"/>
              <a:t>aomtha</a:t>
            </a:r>
            <a:r>
              <a:rPr lang="en-GB"/>
              <a:t> idir aon dá phoncréad sa chruinne. </a:t>
            </a:r>
            <a:endParaRPr lang="en-GB" smtClean="0"/>
          </a:p>
          <a:p>
            <a:r>
              <a:rPr lang="en-GB" smtClean="0"/>
              <a:t>Bíonn </a:t>
            </a:r>
            <a:r>
              <a:rPr lang="en-GB" b="1"/>
              <a:t>méid </a:t>
            </a:r>
            <a:r>
              <a:rPr lang="en-GB"/>
              <a:t>an </a:t>
            </a:r>
            <a:r>
              <a:rPr lang="en-GB" smtClean="0"/>
              <a:t>fhórsa</a:t>
            </a:r>
          </a:p>
          <a:p>
            <a:pPr lvl="1"/>
            <a:r>
              <a:rPr lang="en-GB" smtClean="0"/>
              <a:t> </a:t>
            </a:r>
            <a:r>
              <a:rPr lang="en-GB"/>
              <a:t>i gcomhréir díreach le toradh na maiseanna </a:t>
            </a:r>
          </a:p>
          <a:p>
            <a:pPr lvl="1"/>
            <a:r>
              <a:rPr lang="en-GB" smtClean="0"/>
              <a:t> </a:t>
            </a:r>
            <a:r>
              <a:rPr lang="en-GB"/>
              <a:t>i gcomhréir inbheartach le an fhaid eatarthu cearnaithe.</a:t>
            </a:r>
            <a:endParaRPr lang="en-IE"/>
          </a:p>
          <a:p>
            <a:pPr lvl="1"/>
            <a:r>
              <a:rPr lang="en-GB"/>
              <a:t>F </a:t>
            </a:r>
            <a:r>
              <a:rPr lang="en-GB" i="1"/>
              <a:t> </a:t>
            </a:r>
            <a:r>
              <a:rPr lang="el-GR" i="1" smtClean="0"/>
              <a:t>α</a:t>
            </a:r>
            <a:r>
              <a:rPr lang="en-GB" i="1" smtClean="0"/>
              <a:t>  </a:t>
            </a:r>
            <a:r>
              <a:rPr lang="en-GB" i="1"/>
              <a:t>	</a:t>
            </a:r>
            <a:r>
              <a:rPr lang="en-GB" u="sng"/>
              <a:t>m</a:t>
            </a:r>
            <a:r>
              <a:rPr lang="en-GB" u="sng" baseline="-25000"/>
              <a:t>1</a:t>
            </a:r>
            <a:r>
              <a:rPr lang="en-GB" u="sng"/>
              <a:t> x m</a:t>
            </a:r>
            <a:r>
              <a:rPr lang="en-GB" u="sng" baseline="-25000"/>
              <a:t>2</a:t>
            </a:r>
            <a:endParaRPr lang="en-IE"/>
          </a:p>
          <a:p>
            <a:pPr marL="0" indent="0">
              <a:buNone/>
            </a:pPr>
            <a:r>
              <a:rPr lang="en-GB"/>
              <a:t>	   </a:t>
            </a:r>
            <a:r>
              <a:rPr lang="en-GB" smtClean="0"/>
              <a:t>	      </a:t>
            </a:r>
            <a:r>
              <a:rPr lang="en-GB"/>
              <a:t>r</a:t>
            </a:r>
            <a:r>
              <a:rPr lang="en-GB" baseline="30000"/>
              <a:t>2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61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Dlí Boyle sa ghnáthshaol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Brú i steallaire</a:t>
            </a:r>
            <a:endParaRPr lang="en-IE"/>
          </a:p>
          <a:p>
            <a:r>
              <a:rPr lang="en-IE" smtClean="0"/>
              <a:t>Balúin a phléascadh</a:t>
            </a:r>
            <a:endParaRPr lang="en-IE"/>
          </a:p>
          <a:p>
            <a:r>
              <a:rPr lang="en-IE" smtClean="0"/>
              <a:t>Bolgóidí ag méadú ag teacht go dromchla leachta</a:t>
            </a:r>
            <a:endParaRPr lang="en-IE"/>
          </a:p>
          <a:p>
            <a:r>
              <a:rPr lang="en-IE" smtClean="0"/>
              <a:t>Bás ainmhithe agus daoine ag doimhneacht faoin farraige </a:t>
            </a:r>
          </a:p>
          <a:p>
            <a:r>
              <a:rPr lang="en-IE" smtClean="0"/>
              <a:t>Popping cluasa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075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hysicsoftheuniverse.com/images/relativity_gra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57532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Cothromóid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4282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IE" smtClean="0"/>
              <a:t>Is féidir d nó r a úsáid mar shiombail ar an bhfad idir na dhá mhais</a:t>
            </a:r>
          </a:p>
          <a:p>
            <a:endParaRPr lang="en-IE"/>
          </a:p>
          <a:p>
            <a:endParaRPr lang="en-IE" smtClean="0"/>
          </a:p>
          <a:p>
            <a:endParaRPr lang="en-IE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/>
          </a:p>
          <a:p>
            <a:endParaRPr lang="en-IE"/>
          </a:p>
          <a:p>
            <a:r>
              <a:rPr lang="en-IE" smtClean="0"/>
              <a:t>G = 6.7 x 10</a:t>
            </a:r>
            <a:r>
              <a:rPr lang="en-IE" baseline="30000" smtClean="0"/>
              <a:t>-11</a:t>
            </a:r>
            <a:r>
              <a:rPr lang="en-IE" smtClean="0"/>
              <a:t> N m</a:t>
            </a:r>
            <a:r>
              <a:rPr lang="en-IE" baseline="30000" smtClean="0"/>
              <a:t>2</a:t>
            </a:r>
            <a:r>
              <a:rPr lang="en-IE" smtClean="0"/>
              <a:t> Kg</a:t>
            </a:r>
            <a:r>
              <a:rPr lang="en-IE" baseline="30000" smtClean="0"/>
              <a:t>-2</a:t>
            </a:r>
            <a:endParaRPr lang="en-IE" baseline="30000"/>
          </a:p>
        </p:txBody>
      </p:sp>
    </p:spTree>
    <p:extLst>
      <p:ext uri="{BB962C8B-B14F-4D97-AF65-F5344CB8AC3E}">
        <p14:creationId xmlns:p14="http://schemas.microsoft.com/office/powerpoint/2010/main" val="8788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21621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E" smtClean="0"/>
              <a:t>Pointí eolais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smtClean="0"/>
              <a:t>Fórsa beag </a:t>
            </a:r>
          </a:p>
          <a:p>
            <a:pPr lvl="1"/>
            <a:r>
              <a:rPr lang="en-GB" smtClean="0"/>
              <a:t>Ach amháin  </a:t>
            </a:r>
            <a:r>
              <a:rPr lang="en-GB"/>
              <a:t>má tá na </a:t>
            </a:r>
            <a:r>
              <a:rPr lang="en-GB" u="sng"/>
              <a:t>maiseanna an-mhór </a:t>
            </a:r>
            <a:r>
              <a:rPr lang="en-GB"/>
              <a:t>nó </a:t>
            </a:r>
            <a:r>
              <a:rPr lang="en-GB" u="sng" smtClean="0"/>
              <a:t>fad an-ghairid</a:t>
            </a:r>
            <a:r>
              <a:rPr lang="en-GB" u="sng"/>
              <a:t>. </a:t>
            </a:r>
            <a:endParaRPr lang="en-IE" u="sng"/>
          </a:p>
          <a:p>
            <a:pPr lvl="0"/>
            <a:r>
              <a:rPr lang="en-GB"/>
              <a:t>Is éard is luach G ná </a:t>
            </a:r>
            <a:r>
              <a:rPr lang="en-GB" b="1" u="sng"/>
              <a:t>6.7 x 10</a:t>
            </a:r>
            <a:r>
              <a:rPr lang="en-GB" b="1" u="sng" baseline="30000"/>
              <a:t>-11</a:t>
            </a:r>
            <a:r>
              <a:rPr lang="en-GB" b="1" u="sng"/>
              <a:t> N m</a:t>
            </a:r>
            <a:r>
              <a:rPr lang="en-GB" b="1" u="sng" baseline="30000"/>
              <a:t>2</a:t>
            </a:r>
            <a:r>
              <a:rPr lang="en-GB" b="1" u="sng"/>
              <a:t> Kg</a:t>
            </a:r>
            <a:r>
              <a:rPr lang="en-GB" b="1" u="sng" baseline="30000"/>
              <a:t>-2</a:t>
            </a:r>
            <a:r>
              <a:rPr lang="en-GB" b="1" u="sng"/>
              <a:t>.</a:t>
            </a:r>
            <a:r>
              <a:rPr lang="en-GB"/>
              <a:t> Tá sé an-bheag! Cavendish i 1731 </a:t>
            </a:r>
            <a:endParaRPr lang="en-GB" smtClean="0"/>
          </a:p>
          <a:p>
            <a:pPr lvl="0"/>
            <a:r>
              <a:rPr lang="en-GB" smtClean="0"/>
              <a:t>Fórsa </a:t>
            </a:r>
            <a:r>
              <a:rPr lang="en-GB"/>
              <a:t>aomtha i </a:t>
            </a:r>
            <a:r>
              <a:rPr lang="en-GB" smtClean="0"/>
              <a:t>gcónaí</a:t>
            </a:r>
            <a:endParaRPr lang="en-IE"/>
          </a:p>
          <a:p>
            <a:pPr lvl="0"/>
            <a:r>
              <a:rPr lang="en-GB"/>
              <a:t>Cuireann </a:t>
            </a:r>
            <a:r>
              <a:rPr lang="en-GB" b="1"/>
              <a:t>m</a:t>
            </a:r>
            <a:r>
              <a:rPr lang="en-GB" b="1" baseline="-25000"/>
              <a:t>1</a:t>
            </a:r>
            <a:r>
              <a:rPr lang="en-GB"/>
              <a:t> fórsa ar </a:t>
            </a:r>
            <a:r>
              <a:rPr lang="en-GB" b="1"/>
              <a:t>m</a:t>
            </a:r>
            <a:r>
              <a:rPr lang="en-GB" b="1" baseline="-25000"/>
              <a:t>2</a:t>
            </a:r>
            <a:r>
              <a:rPr lang="en-GB" b="1"/>
              <a:t> </a:t>
            </a:r>
            <a:r>
              <a:rPr lang="en-GB"/>
              <a:t>agus de réir dlí Newton 3 cuireann </a:t>
            </a:r>
            <a:r>
              <a:rPr lang="en-GB" b="1"/>
              <a:t>m</a:t>
            </a:r>
            <a:r>
              <a:rPr lang="en-GB" b="1" baseline="-25000"/>
              <a:t>2</a:t>
            </a:r>
            <a:r>
              <a:rPr lang="en-GB" b="1"/>
              <a:t> </a:t>
            </a:r>
            <a:r>
              <a:rPr lang="en-GB"/>
              <a:t>an fórsa cothrom ach urchomhaireach ar </a:t>
            </a:r>
            <a:r>
              <a:rPr lang="en-GB" b="1"/>
              <a:t>m</a:t>
            </a:r>
            <a:r>
              <a:rPr lang="en-GB" b="1" baseline="-25000"/>
              <a:t>1</a:t>
            </a:r>
            <a:r>
              <a:rPr lang="en-GB" b="1"/>
              <a:t>.</a:t>
            </a:r>
            <a:endParaRPr lang="en-IE"/>
          </a:p>
          <a:p>
            <a:pPr lvl="0"/>
            <a:r>
              <a:rPr lang="en-GB"/>
              <a:t>Má ta cruth sféarúil ar chorp </a:t>
            </a:r>
            <a:r>
              <a:rPr lang="en-GB" smtClean="0"/>
              <a:t>fórsa cothrom </a:t>
            </a:r>
            <a:r>
              <a:rPr lang="en-GB"/>
              <a:t>leis an bhfórsa a bheadh ann dá mbeadh an mhais ar fad sa lár agus an fad eatarthu cothrom leis an fad idir na dhá láir</a:t>
            </a:r>
            <a:r>
              <a:rPr lang="en-GB" smtClean="0"/>
              <a:t>.</a:t>
            </a:r>
          </a:p>
          <a:p>
            <a:pPr lvl="0"/>
            <a:r>
              <a:rPr lang="en-GB" smtClean="0"/>
              <a:t>Má </a:t>
            </a:r>
            <a:r>
              <a:rPr lang="en-GB"/>
              <a:t>mhéadaítear ar an bhfad laghdaítear </a:t>
            </a:r>
            <a:endParaRPr lang="en-GB" smtClean="0"/>
          </a:p>
          <a:p>
            <a:pPr lvl="0"/>
            <a:r>
              <a:rPr lang="en-GB" smtClean="0"/>
              <a:t>ar </a:t>
            </a:r>
            <a:r>
              <a:rPr lang="en-GB"/>
              <a:t>an bhfórsa. 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92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Dlí na cearnóige inbheartaigh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Toisc go bhfuil an fórsa i gcomhréir inbheartach leis an fad cearnaithe is </a:t>
            </a:r>
            <a:r>
              <a:rPr lang="en-GB" b="1"/>
              <a:t>dlí na cearnóige inbheartaigh</a:t>
            </a:r>
            <a:r>
              <a:rPr lang="en-GB"/>
              <a:t> í. (Inverse Square Law</a:t>
            </a:r>
            <a:r>
              <a:rPr lang="en-GB" smtClean="0"/>
              <a:t>)</a:t>
            </a:r>
          </a:p>
          <a:p>
            <a:pPr lvl="0"/>
            <a:r>
              <a:rPr lang="en-GB" smtClean="0"/>
              <a:t>                           F </a:t>
            </a:r>
            <a:r>
              <a:rPr lang="el-GR" smtClean="0"/>
              <a:t>α</a:t>
            </a:r>
            <a:r>
              <a:rPr lang="en-IE" smtClean="0"/>
              <a:t> </a:t>
            </a:r>
            <a:r>
              <a:rPr lang="en-IE" u="sng" smtClean="0"/>
              <a:t>1</a:t>
            </a:r>
            <a:endParaRPr lang="en-IE" u="sng"/>
          </a:p>
          <a:p>
            <a:pPr marL="0" indent="0">
              <a:buNone/>
            </a:pPr>
            <a:r>
              <a:rPr lang="en-IE" smtClean="0"/>
              <a:t>                                      r</a:t>
            </a:r>
            <a:r>
              <a:rPr lang="en-IE" baseline="30000" smtClean="0"/>
              <a:t>2</a:t>
            </a:r>
            <a:endParaRPr lang="en-IE" baseline="30000"/>
          </a:p>
        </p:txBody>
      </p:sp>
      <p:pic>
        <p:nvPicPr>
          <p:cNvPr id="4098" name="Picture 2" descr="http://frigg.physastro.mnsu.edu/~eskridge/astr102/kauf19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05425"/>
            <a:ext cx="3528392" cy="28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IE" sz="2400" smtClean="0"/>
              <a:t>Luasghéarú de bharr imtharraingte</a:t>
            </a:r>
            <a:endParaRPr lang="en-IE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E" sz="4200" b="1"/>
              <a:t>Luasghéarú dá bharr imtharraingte</a:t>
            </a:r>
            <a:endParaRPr lang="en-IE" sz="4200"/>
          </a:p>
          <a:p>
            <a:pPr marL="0" indent="0">
              <a:buNone/>
            </a:pPr>
            <a:r>
              <a:rPr lang="en-IE" sz="4200"/>
              <a:t> </a:t>
            </a:r>
          </a:p>
          <a:p>
            <a:pPr marL="0" indent="0">
              <a:buNone/>
            </a:pPr>
            <a:r>
              <a:rPr lang="en-IE" sz="4200"/>
              <a:t>De réir dlí Newton </a:t>
            </a:r>
            <a:r>
              <a:rPr lang="en-IE" sz="4200" smtClean="0"/>
              <a:t>2:		</a:t>
            </a:r>
            <a:r>
              <a:rPr lang="en-IE" sz="4200" b="1" smtClean="0"/>
              <a:t>F </a:t>
            </a:r>
            <a:r>
              <a:rPr lang="en-IE" sz="4200" b="1"/>
              <a:t>= ma </a:t>
            </a:r>
            <a:endParaRPr lang="en-IE" sz="4200" b="1" smtClean="0"/>
          </a:p>
          <a:p>
            <a:pPr marL="0" indent="0">
              <a:buNone/>
            </a:pPr>
            <a:endParaRPr lang="en-IE" sz="4200"/>
          </a:p>
          <a:p>
            <a:pPr marL="0" indent="0">
              <a:buNone/>
            </a:pPr>
            <a:r>
              <a:rPr lang="en-IE" sz="4200">
                <a:sym typeface="Wingdings"/>
              </a:rPr>
              <a:t></a:t>
            </a:r>
            <a:r>
              <a:rPr lang="en-IE" sz="4200"/>
              <a:t>	</a:t>
            </a:r>
            <a:r>
              <a:rPr lang="en-IE" sz="4200" smtClean="0"/>
              <a:t>			</a:t>
            </a:r>
            <a:r>
              <a:rPr lang="en-IE" sz="4200" b="1" smtClean="0"/>
              <a:t>W </a:t>
            </a:r>
            <a:r>
              <a:rPr lang="en-IE" sz="4200" b="1"/>
              <a:t>= mg</a:t>
            </a:r>
          </a:p>
          <a:p>
            <a:pPr marL="0" indent="0">
              <a:buNone/>
            </a:pPr>
            <a:r>
              <a:rPr lang="en-IE" sz="4200"/>
              <a:t> </a:t>
            </a:r>
          </a:p>
          <a:p>
            <a:pPr marL="0" indent="0">
              <a:buNone/>
            </a:pPr>
            <a:r>
              <a:rPr lang="en-IE" sz="4200" smtClean="0"/>
              <a:t>Ach s’í imtharraingt cúis an fhórsa :</a:t>
            </a:r>
            <a:r>
              <a:rPr lang="en-GB" sz="4200" smtClean="0"/>
              <a:t>	</a:t>
            </a:r>
            <a:r>
              <a:rPr lang="en-GB" sz="4200" b="1" smtClean="0"/>
              <a:t>F </a:t>
            </a:r>
            <a:r>
              <a:rPr lang="en-GB" sz="4200" b="1" i="1" smtClean="0"/>
              <a:t>=G </a:t>
            </a:r>
            <a:r>
              <a:rPr lang="en-GB" sz="4200" b="1" u="sng"/>
              <a:t>m</a:t>
            </a:r>
            <a:r>
              <a:rPr lang="en-GB" sz="4200" b="1" u="sng" baseline="-25000"/>
              <a:t>1</a:t>
            </a:r>
            <a:r>
              <a:rPr lang="en-GB" sz="4200" b="1" u="sng"/>
              <a:t> x m</a:t>
            </a:r>
            <a:r>
              <a:rPr lang="en-GB" sz="4200" b="1" u="sng" baseline="-25000"/>
              <a:t>2</a:t>
            </a:r>
            <a:endParaRPr lang="en-IE" sz="4200" b="1"/>
          </a:p>
          <a:p>
            <a:pPr marL="0" indent="0">
              <a:buNone/>
            </a:pPr>
            <a:r>
              <a:rPr lang="en-GB" sz="4200" b="1"/>
              <a:t>	  	      </a:t>
            </a:r>
            <a:r>
              <a:rPr lang="en-GB" sz="4200" b="1" smtClean="0"/>
              <a:t>			              </a:t>
            </a:r>
            <a:r>
              <a:rPr lang="en-GB" sz="4200" b="1"/>
              <a:t>r</a:t>
            </a:r>
            <a:r>
              <a:rPr lang="en-GB" sz="4200" b="1" baseline="30000"/>
              <a:t>2</a:t>
            </a:r>
            <a:endParaRPr lang="en-IE" sz="4200" b="1"/>
          </a:p>
          <a:p>
            <a:pPr marL="0" indent="0">
              <a:buNone/>
            </a:pPr>
            <a:r>
              <a:rPr lang="en-IE" sz="4200" b="1" smtClean="0"/>
              <a:t> </a:t>
            </a:r>
            <a:endParaRPr lang="en-IE" sz="4200"/>
          </a:p>
          <a:p>
            <a:pPr marL="0" indent="0">
              <a:buNone/>
            </a:pPr>
            <a:r>
              <a:rPr lang="en-IE" sz="4200" smtClean="0"/>
              <a:t>Le m</a:t>
            </a:r>
            <a:r>
              <a:rPr lang="en-IE" sz="4200" baseline="-25000" smtClean="0"/>
              <a:t>1</a:t>
            </a:r>
            <a:r>
              <a:rPr lang="en-IE" sz="4200" smtClean="0"/>
              <a:t> = m (mais an choirp) </a:t>
            </a:r>
            <a:r>
              <a:rPr lang="en-IE" sz="4200" b="1" smtClean="0"/>
              <a:t>		W  </a:t>
            </a:r>
            <a:r>
              <a:rPr lang="en-IE" sz="4200" b="1"/>
              <a:t>	</a:t>
            </a:r>
            <a:r>
              <a:rPr lang="en-IE" sz="4200" b="1" smtClean="0"/>
              <a:t>= </a:t>
            </a:r>
            <a:r>
              <a:rPr lang="en-IE" sz="4200" b="1" u="sng"/>
              <a:t>GMm</a:t>
            </a:r>
            <a:r>
              <a:rPr lang="en-IE" sz="4200" b="1"/>
              <a:t> </a:t>
            </a:r>
            <a:r>
              <a:rPr lang="en-IE" sz="4200" b="1" smtClean="0"/>
              <a:t>       =      </a:t>
            </a:r>
            <a:r>
              <a:rPr lang="en-IE" sz="4200" b="1"/>
              <a:t>mg</a:t>
            </a:r>
            <a:endParaRPr lang="en-IE" sz="4200"/>
          </a:p>
          <a:p>
            <a:pPr marL="0" indent="0">
              <a:buNone/>
            </a:pPr>
            <a:r>
              <a:rPr lang="en-IE" sz="4200" smtClean="0"/>
              <a:t>agus m</a:t>
            </a:r>
            <a:r>
              <a:rPr lang="en-IE" sz="4200" baseline="-25000" smtClean="0"/>
              <a:t>2</a:t>
            </a:r>
            <a:r>
              <a:rPr lang="en-IE" sz="4200" smtClean="0"/>
              <a:t> = M (mais an domhain)</a:t>
            </a:r>
            <a:r>
              <a:rPr lang="en-IE" sz="4200" b="1" smtClean="0"/>
              <a:t>		                     r</a:t>
            </a:r>
            <a:r>
              <a:rPr lang="en-IE" sz="4200" b="1" baseline="30000" smtClean="0"/>
              <a:t>2</a:t>
            </a:r>
            <a:endParaRPr lang="en-IE" sz="4200"/>
          </a:p>
          <a:p>
            <a:pPr marL="0" indent="0">
              <a:buNone/>
            </a:pPr>
            <a:r>
              <a:rPr lang="en-IE" sz="4200"/>
              <a:t> </a:t>
            </a:r>
          </a:p>
          <a:p>
            <a:pPr marL="0" indent="0">
              <a:buNone/>
            </a:pPr>
            <a:r>
              <a:rPr lang="en-IE" sz="4200"/>
              <a:t>Dá bhrí sin: </a:t>
            </a:r>
            <a:r>
              <a:rPr lang="en-IE" sz="4200" smtClean="0"/>
              <a:t> </a:t>
            </a:r>
            <a:endParaRPr lang="en-IE" sz="4200"/>
          </a:p>
          <a:p>
            <a:pPr marL="0" indent="0">
              <a:buNone/>
            </a:pPr>
            <a:r>
              <a:rPr lang="en-IE" sz="4200" b="1" smtClean="0"/>
              <a:t>				g  </a:t>
            </a:r>
            <a:r>
              <a:rPr lang="en-IE" sz="4200" b="1"/>
              <a:t>	=	 </a:t>
            </a:r>
            <a:r>
              <a:rPr lang="en-IE" sz="4200" b="1" u="sng"/>
              <a:t>GM</a:t>
            </a:r>
            <a:endParaRPr lang="en-IE" sz="4200"/>
          </a:p>
          <a:p>
            <a:pPr marL="0" indent="0">
              <a:buNone/>
            </a:pPr>
            <a:r>
              <a:rPr lang="en-IE" sz="4200" b="1"/>
              <a:t>		 </a:t>
            </a:r>
            <a:r>
              <a:rPr lang="en-IE" sz="4200" b="1" smtClean="0"/>
              <a:t>				  </a:t>
            </a:r>
            <a:r>
              <a:rPr lang="en-IE" sz="4200" b="1"/>
              <a:t>r</a:t>
            </a:r>
            <a:r>
              <a:rPr lang="en-IE" sz="4200" b="1" baseline="30000"/>
              <a:t>2</a:t>
            </a:r>
            <a:endParaRPr lang="en-IE" sz="4200"/>
          </a:p>
          <a:p>
            <a:pPr marL="0" indent="0">
              <a:buNone/>
            </a:pPr>
            <a:endParaRPr lang="en-IE" sz="4200" b="1" smtClean="0"/>
          </a:p>
          <a:p>
            <a:pPr marL="0" indent="0">
              <a:buNone/>
            </a:pPr>
            <a:r>
              <a:rPr lang="en-IE" sz="4200" b="1" smtClean="0"/>
              <a:t>NB : </a:t>
            </a:r>
            <a:r>
              <a:rPr lang="en-IE" sz="4200"/>
              <a:t>g = luasghéarú dá bharr  </a:t>
            </a:r>
            <a:r>
              <a:rPr lang="en-IE" sz="4200" smtClean="0"/>
              <a:t> imtharraingte</a:t>
            </a:r>
            <a:r>
              <a:rPr lang="en-IE" sz="4200"/>
              <a:t>. Aonaid: ms</a:t>
            </a:r>
            <a:r>
              <a:rPr lang="en-IE" sz="4200" baseline="30000"/>
              <a:t>-2</a:t>
            </a:r>
            <a:endParaRPr lang="en-IE" sz="4200"/>
          </a:p>
          <a:p>
            <a:pPr marL="0" indent="0">
              <a:buNone/>
            </a:pPr>
            <a:r>
              <a:rPr lang="en-IE" sz="4200"/>
              <a:t>G = </a:t>
            </a:r>
            <a:r>
              <a:rPr lang="en-GB" sz="4200"/>
              <a:t>Tairiseach an imtharraingte uilíche  Aonaid: </a:t>
            </a:r>
            <a:r>
              <a:rPr lang="en-GB" sz="4200" smtClean="0"/>
              <a:t>Nm</a:t>
            </a:r>
            <a:r>
              <a:rPr lang="en-GB" sz="4200" baseline="30000" smtClean="0"/>
              <a:t>2</a:t>
            </a:r>
            <a:r>
              <a:rPr lang="en-GB" sz="4200" smtClean="0"/>
              <a:t>Kg</a:t>
            </a:r>
            <a:r>
              <a:rPr lang="en-GB" sz="4200" baseline="30000" smtClean="0"/>
              <a:t>-2</a:t>
            </a:r>
            <a:endParaRPr lang="en-IE"/>
          </a:p>
        </p:txBody>
      </p:sp>
      <p:pic>
        <p:nvPicPr>
          <p:cNvPr id="5122" name="Picture 2" descr="http://t3.gstatic.com/images?q=tbn:ANd9GcToMMcblQiSICbUIk3uTyC-VB7ccDWjvN5HgmZq7k5q_jToj8jAN7bod5nk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21" y="17552"/>
            <a:ext cx="1959099" cy="29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mtClean="0"/>
              <a:t>Ag airde h os cionn an domhain</a:t>
            </a:r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533425" y="1412776"/>
            <a:ext cx="5958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/>
              <a:t>Ag airde </a:t>
            </a:r>
            <a:r>
              <a:rPr lang="en-GB" sz="2400" b="1"/>
              <a:t>h </a:t>
            </a:r>
            <a:r>
              <a:rPr lang="en-GB" sz="2400"/>
              <a:t>os cíonn an domhain bíonn fórsa air corp </a:t>
            </a:r>
            <a:r>
              <a:rPr lang="en-GB" sz="2400" b="1"/>
              <a:t>m</a:t>
            </a:r>
            <a:r>
              <a:rPr lang="en-GB" sz="2400"/>
              <a:t> dá bharr mais an domhain </a:t>
            </a:r>
            <a:r>
              <a:rPr lang="en-GB" sz="2400" b="1"/>
              <a:t>M</a:t>
            </a:r>
            <a:endParaRPr lang="en-IE" sz="2400"/>
          </a:p>
          <a:p>
            <a:r>
              <a:rPr lang="en-GB" sz="2400" b="1"/>
              <a:t> </a:t>
            </a:r>
            <a:endParaRPr lang="en-IE" sz="2400"/>
          </a:p>
          <a:p>
            <a:r>
              <a:rPr lang="en-IE" sz="2400" b="1"/>
              <a:t>W  	=	 </a:t>
            </a:r>
            <a:r>
              <a:rPr lang="en-IE" sz="2400" b="1" u="sng"/>
              <a:t>GMm</a:t>
            </a:r>
            <a:r>
              <a:rPr lang="en-IE" sz="2400" b="1"/>
              <a:t> 	</a:t>
            </a:r>
            <a:endParaRPr lang="en-IE" sz="2400"/>
          </a:p>
          <a:p>
            <a:r>
              <a:rPr lang="en-IE" sz="2400" b="1" smtClean="0"/>
              <a:t>		(R+h)</a:t>
            </a:r>
            <a:r>
              <a:rPr lang="en-IE" sz="2400" b="1" baseline="30000" smtClean="0"/>
              <a:t>2</a:t>
            </a:r>
          </a:p>
          <a:p>
            <a:endParaRPr lang="en-IE" sz="2400"/>
          </a:p>
          <a:p>
            <a:r>
              <a:rPr lang="en-IE" sz="2400" b="1"/>
              <a:t>= 	</a:t>
            </a:r>
            <a:r>
              <a:rPr lang="en-IE" sz="2400" b="1" smtClean="0"/>
              <a:t>	mg </a:t>
            </a:r>
            <a:r>
              <a:rPr lang="en-IE" sz="2400" b="1"/>
              <a:t>	</a:t>
            </a:r>
            <a:endParaRPr lang="en-IE" sz="2400"/>
          </a:p>
          <a:p>
            <a:r>
              <a:rPr lang="en-IE" sz="2400" b="1"/>
              <a:t> </a:t>
            </a:r>
            <a:endParaRPr lang="en-IE" sz="2400"/>
          </a:p>
          <a:p>
            <a:r>
              <a:rPr lang="en-IE" sz="2400" b="1">
                <a:sym typeface="Wingdings"/>
              </a:rPr>
              <a:t></a:t>
            </a:r>
            <a:r>
              <a:rPr lang="en-IE" sz="2400" b="1"/>
              <a:t> 	g  =	</a:t>
            </a:r>
            <a:r>
              <a:rPr lang="en-IE" sz="2400" b="1" u="sng"/>
              <a:t>GM</a:t>
            </a:r>
            <a:endParaRPr lang="en-IE" sz="2400"/>
          </a:p>
          <a:p>
            <a:r>
              <a:rPr lang="en-IE" sz="2400" b="1"/>
              <a:t>  	     	(R+h)</a:t>
            </a:r>
            <a:r>
              <a:rPr lang="en-IE" sz="2400" b="1" baseline="30000"/>
              <a:t>2</a:t>
            </a:r>
            <a:endParaRPr lang="en-IE" sz="2400"/>
          </a:p>
        </p:txBody>
      </p:sp>
      <p:pic>
        <p:nvPicPr>
          <p:cNvPr id="6150" name="Picture 6" descr="http://www.eeb.ucla.edu/test/faculty/nezlin/Lecture2/Figur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263602" cy="32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/>
              <a:t>Monty Python 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smtClean="0"/>
              <a:t>The Galaxy Song</a:t>
            </a:r>
          </a:p>
          <a:p>
            <a:r>
              <a:rPr lang="en-IE">
                <a:hlinkClick r:id="rId2"/>
              </a:rPr>
              <a:t>http://</a:t>
            </a:r>
            <a:r>
              <a:rPr lang="en-IE" smtClean="0">
                <a:hlinkClick r:id="rId2"/>
              </a:rPr>
              <a:t>dingo.care2.com/cards/flash/5409/galaxy.swf</a:t>
            </a:r>
            <a:endParaRPr lang="en-IE" smtClean="0"/>
          </a:p>
          <a:p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4424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519</TotalTime>
  <Words>637</Words>
  <Application>Microsoft Office PowerPoint</Application>
  <PresentationFormat>On-screen Show (4:3)</PresentationFormat>
  <Paragraphs>180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Caibidil 10</vt:lpstr>
      <vt:lpstr>Fórsa Imtharraingte(=domhaintarraingt)</vt:lpstr>
      <vt:lpstr>Dlí Newton um imtharraingte uilíche (Newton’s Universal Law of Gravitation) </vt:lpstr>
      <vt:lpstr>Cothromóid</vt:lpstr>
      <vt:lpstr>Pointí eolais</vt:lpstr>
      <vt:lpstr>Dlí na cearnóige inbheartaigh</vt:lpstr>
      <vt:lpstr>Luasghéarú de bharr imtharraingte</vt:lpstr>
      <vt:lpstr>Ag airde h os cionn an domhain</vt:lpstr>
      <vt:lpstr>Monty Python </vt:lpstr>
      <vt:lpstr>Caséifeacht fhórsaí - móimintí</vt:lpstr>
      <vt:lpstr>Móimintí deiseal agus tuathail</vt:lpstr>
      <vt:lpstr>Cothromaíocht (Equilibrium)</vt:lpstr>
      <vt:lpstr>Turgnamh: chun na 2 dhlí ab fhíorú</vt:lpstr>
      <vt:lpstr>Luamháin</vt:lpstr>
      <vt:lpstr>Cúpla</vt:lpstr>
      <vt:lpstr>Móimintí agus cúplaí sa ghnáthshaol</vt:lpstr>
      <vt:lpstr>Dlús</vt:lpstr>
      <vt:lpstr>Dlús agus snámhacht</vt:lpstr>
      <vt:lpstr>PowerPoint Presentation</vt:lpstr>
      <vt:lpstr>Brú (pressure)</vt:lpstr>
      <vt:lpstr>Brú i leachtanna agus gáis</vt:lpstr>
      <vt:lpstr>Prionsabal Archimedes</vt:lpstr>
      <vt:lpstr>Dlí na Snámhachta Nuair a snámhann corp i leacht bíonn meáchán an choirp cothrom le meáchán an leachta díláithrithe</vt:lpstr>
      <vt:lpstr>Cé mheid a mheánn an capall?</vt:lpstr>
      <vt:lpstr>Brú atmaisféarach</vt:lpstr>
      <vt:lpstr>Brú Atmaisféarach</vt:lpstr>
      <vt:lpstr>Brú atmaisféarach a léiriú</vt:lpstr>
      <vt:lpstr>Dlí Boyle Ag teocht tairiseach bíonn brú mais cinnte gháis i gcomhréir inbheartach le toirt an gháis. </vt:lpstr>
      <vt:lpstr>Dlí Boyle ab fhíorú</vt:lpstr>
      <vt:lpstr>Dlí Boyle sa ghnáthshaol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Caibidil 10</dc:title>
  <dc:creator>User</dc:creator>
  <cp:lastModifiedBy>User</cp:lastModifiedBy>
  <cp:revision>28</cp:revision>
  <dcterms:created xsi:type="dcterms:W3CDTF">2012-01-06T12:19:14Z</dcterms:created>
  <dcterms:modified xsi:type="dcterms:W3CDTF">2012-07-31T22:28:50Z</dcterms:modified>
</cp:coreProperties>
</file>