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63" r:id="rId4"/>
    <p:sldId id="296" r:id="rId5"/>
    <p:sldId id="298" r:id="rId6"/>
    <p:sldId id="302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99" r:id="rId15"/>
    <p:sldId id="271" r:id="rId16"/>
    <p:sldId id="300" r:id="rId17"/>
    <p:sldId id="272" r:id="rId18"/>
    <p:sldId id="301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4" r:id="rId27"/>
    <p:sldId id="278" r:id="rId28"/>
    <p:sldId id="279" r:id="rId29"/>
    <p:sldId id="285" r:id="rId30"/>
    <p:sldId id="286" r:id="rId31"/>
    <p:sldId id="280" r:id="rId32"/>
    <p:sldId id="287" r:id="rId33"/>
    <p:sldId id="288" r:id="rId34"/>
    <p:sldId id="289" r:id="rId35"/>
    <p:sldId id="290" r:id="rId36"/>
    <p:sldId id="257" r:id="rId37"/>
    <p:sldId id="258" r:id="rId38"/>
    <p:sldId id="259" r:id="rId39"/>
    <p:sldId id="260" r:id="rId40"/>
    <p:sldId id="261" r:id="rId41"/>
    <p:sldId id="291" r:id="rId42"/>
    <p:sldId id="292" r:id="rId43"/>
    <p:sldId id="295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DAA56-37F8-4CD3-8A13-18538B3EB4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D41B0FF-E47A-47C7-A76B-93F52DB2F122}">
      <dgm:prSet custT="1"/>
      <dgm:spPr/>
      <dgm:t>
        <a:bodyPr/>
        <a:lstStyle/>
        <a:p>
          <a:pPr rtl="0"/>
          <a:r>
            <a:rPr lang="en-GB" sz="2000" smtClean="0"/>
            <a:t>Ni féidir linn fuaimeanna a chloisint ach lena mbaineann minicíochtaí idir </a:t>
          </a:r>
          <a:r>
            <a:rPr lang="en-GB" sz="2000" b="1" smtClean="0"/>
            <a:t>20Hz agus 20 000Hz</a:t>
          </a:r>
          <a:endParaRPr lang="en-IE" sz="2000"/>
        </a:p>
      </dgm:t>
    </dgm:pt>
    <dgm:pt modelId="{BF82C12B-A35F-4571-8BAE-B4BB73C045B6}" type="parTrans" cxnId="{829963C1-8884-45B3-93FC-5D6A3503ADFA}">
      <dgm:prSet/>
      <dgm:spPr/>
      <dgm:t>
        <a:bodyPr/>
        <a:lstStyle/>
        <a:p>
          <a:endParaRPr lang="en-IE"/>
        </a:p>
      </dgm:t>
    </dgm:pt>
    <dgm:pt modelId="{48D3FB44-9BC1-4DEE-88F7-5603891862E1}" type="sibTrans" cxnId="{829963C1-8884-45B3-93FC-5D6A3503ADFA}">
      <dgm:prSet/>
      <dgm:spPr/>
      <dgm:t>
        <a:bodyPr/>
        <a:lstStyle/>
        <a:p>
          <a:endParaRPr lang="en-IE"/>
        </a:p>
      </dgm:t>
    </dgm:pt>
    <dgm:pt modelId="{1FF828D4-1085-44E4-9813-0B079EB38118}">
      <dgm:prSet custT="1"/>
      <dgm:spPr/>
      <dgm:t>
        <a:bodyPr/>
        <a:lstStyle/>
        <a:p>
          <a:pPr rtl="0"/>
          <a:r>
            <a:rPr lang="en-GB" sz="2000" smtClean="0"/>
            <a:t>Ach le daoine fásta laghdaitear go leanunach ar an minicíocht is airde gur féidir leo a chloisint</a:t>
          </a:r>
          <a:endParaRPr lang="en-IE" sz="2000"/>
        </a:p>
      </dgm:t>
    </dgm:pt>
    <dgm:pt modelId="{BCDF3450-05F8-4D07-AEE0-4AE691D014F2}" type="parTrans" cxnId="{FCF30FDA-1EA9-4CA3-8E67-5DC93CC4A5CE}">
      <dgm:prSet/>
      <dgm:spPr/>
      <dgm:t>
        <a:bodyPr/>
        <a:lstStyle/>
        <a:p>
          <a:endParaRPr lang="en-IE"/>
        </a:p>
      </dgm:t>
    </dgm:pt>
    <dgm:pt modelId="{D94AA65B-0B99-4EC4-A321-8B7D98C38E75}" type="sibTrans" cxnId="{FCF30FDA-1EA9-4CA3-8E67-5DC93CC4A5CE}">
      <dgm:prSet/>
      <dgm:spPr/>
      <dgm:t>
        <a:bodyPr/>
        <a:lstStyle/>
        <a:p>
          <a:endParaRPr lang="en-IE"/>
        </a:p>
      </dgm:t>
    </dgm:pt>
    <dgm:pt modelId="{C5E8E7AF-9EA9-4EDA-8002-3207967CF108}">
      <dgm:prSet custT="1"/>
      <dgm:spPr/>
      <dgm:t>
        <a:bodyPr/>
        <a:lstStyle/>
        <a:p>
          <a:pPr rtl="0"/>
          <a:r>
            <a:rPr lang="en-GB" sz="2000" smtClean="0"/>
            <a:t>Tugtar </a:t>
          </a:r>
          <a:r>
            <a:rPr lang="en-GB" sz="2000" b="1" smtClean="0">
              <a:solidFill>
                <a:srgbClr val="FF0000"/>
              </a:solidFill>
            </a:rPr>
            <a:t>ultrasónaigh</a:t>
          </a:r>
          <a:r>
            <a:rPr lang="en-GB" sz="2000" smtClean="0"/>
            <a:t> ar tonnta lena mbaineann minicíochtaí </a:t>
          </a:r>
          <a:r>
            <a:rPr lang="en-GB" sz="2000" b="1" smtClean="0">
              <a:solidFill>
                <a:srgbClr val="FF0000"/>
              </a:solidFill>
            </a:rPr>
            <a:t>nios mó ná 20 000Hz</a:t>
          </a:r>
          <a:endParaRPr lang="en-IE" sz="2000" b="1">
            <a:solidFill>
              <a:srgbClr val="FF0000"/>
            </a:solidFill>
          </a:endParaRPr>
        </a:p>
      </dgm:t>
    </dgm:pt>
    <dgm:pt modelId="{103810F1-9FF3-4ABE-BB9E-120698F9C555}" type="parTrans" cxnId="{8D59E03E-80C7-4FF7-B5C0-DAD74462C815}">
      <dgm:prSet/>
      <dgm:spPr/>
      <dgm:t>
        <a:bodyPr/>
        <a:lstStyle/>
        <a:p>
          <a:endParaRPr lang="en-IE"/>
        </a:p>
      </dgm:t>
    </dgm:pt>
    <dgm:pt modelId="{09BD5F8F-0481-4988-AF76-57745CAF20CE}" type="sibTrans" cxnId="{8D59E03E-80C7-4FF7-B5C0-DAD74462C815}">
      <dgm:prSet/>
      <dgm:spPr/>
      <dgm:t>
        <a:bodyPr/>
        <a:lstStyle/>
        <a:p>
          <a:endParaRPr lang="en-IE"/>
        </a:p>
      </dgm:t>
    </dgm:pt>
    <dgm:pt modelId="{6975D243-DE11-4EF3-A2EC-27F16DBD9365}">
      <dgm:prSet custT="1"/>
      <dgm:spPr/>
      <dgm:t>
        <a:bodyPr/>
        <a:lstStyle/>
        <a:p>
          <a:pPr rtl="0"/>
          <a:r>
            <a:rPr lang="en-GB" sz="2000" smtClean="0"/>
            <a:t>Is féidir le madraí minicíochtaí níos airde ná 20 000z a chloisint. Bíonn feadóg mhadra bunaithe ar an bpriosabal seo.</a:t>
          </a:r>
          <a:endParaRPr lang="en-IE" sz="2000"/>
        </a:p>
      </dgm:t>
    </dgm:pt>
    <dgm:pt modelId="{870CCFC2-8B50-44A3-972D-CF5EF7AB2A68}" type="parTrans" cxnId="{4290FAC3-9F58-4428-9789-4794139CB1AB}">
      <dgm:prSet/>
      <dgm:spPr/>
      <dgm:t>
        <a:bodyPr/>
        <a:lstStyle/>
        <a:p>
          <a:endParaRPr lang="en-IE"/>
        </a:p>
      </dgm:t>
    </dgm:pt>
    <dgm:pt modelId="{9C245DA0-36F5-4D60-B3B0-EA0A21FBF3A3}" type="sibTrans" cxnId="{4290FAC3-9F58-4428-9789-4794139CB1AB}">
      <dgm:prSet/>
      <dgm:spPr/>
      <dgm:t>
        <a:bodyPr/>
        <a:lstStyle/>
        <a:p>
          <a:endParaRPr lang="en-IE"/>
        </a:p>
      </dgm:t>
    </dgm:pt>
    <dgm:pt modelId="{CEEB9D13-EA45-4250-AECF-4D5B603BE93A}" type="pres">
      <dgm:prSet presAssocID="{6A4DAA56-37F8-4CD3-8A13-18538B3EB4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E"/>
        </a:p>
      </dgm:t>
    </dgm:pt>
    <dgm:pt modelId="{018E4C39-32B8-450B-A5E9-6A6B6559997A}" type="pres">
      <dgm:prSet presAssocID="{6A4DAA56-37F8-4CD3-8A13-18538B3EB473}" presName="pyramid" presStyleLbl="node1" presStyleIdx="0" presStyleCnt="1"/>
      <dgm:spPr/>
    </dgm:pt>
    <dgm:pt modelId="{01AE6A1F-F9C8-4228-8DD3-6F25F742CA9E}" type="pres">
      <dgm:prSet presAssocID="{6A4DAA56-37F8-4CD3-8A13-18538B3EB473}" presName="theList" presStyleCnt="0"/>
      <dgm:spPr/>
    </dgm:pt>
    <dgm:pt modelId="{AACC1892-4667-4565-9994-A6D6E0A85C78}" type="pres">
      <dgm:prSet presAssocID="{ED41B0FF-E47A-47C7-A76B-93F52DB2F122}" presName="aNode" presStyleLbl="fgAcc1" presStyleIdx="0" presStyleCnt="4" custScaleX="240923" custScaleY="14102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668D0A-FC0E-4127-9A89-932F13955A04}" type="pres">
      <dgm:prSet presAssocID="{ED41B0FF-E47A-47C7-A76B-93F52DB2F122}" presName="aSpace" presStyleCnt="0"/>
      <dgm:spPr/>
    </dgm:pt>
    <dgm:pt modelId="{AF95D4DB-7982-4770-93F1-29424AB84FDB}" type="pres">
      <dgm:prSet presAssocID="{1FF828D4-1085-44E4-9813-0B079EB38118}" presName="aNode" presStyleLbl="fgAcc1" presStyleIdx="1" presStyleCnt="4" custScaleX="2425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3908FC-64DE-458C-8410-CE993932677C}" type="pres">
      <dgm:prSet presAssocID="{1FF828D4-1085-44E4-9813-0B079EB38118}" presName="aSpace" presStyleCnt="0"/>
      <dgm:spPr/>
    </dgm:pt>
    <dgm:pt modelId="{0F2B3626-7BB1-4BD5-A58F-B92DBB81BCB7}" type="pres">
      <dgm:prSet presAssocID="{C5E8E7AF-9EA9-4EDA-8002-3207967CF108}" presName="aNode" presStyleLbl="fgAcc1" presStyleIdx="2" presStyleCnt="4" custScaleX="2432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9C47BB-32E1-4E42-9167-253CD3BCB40F}" type="pres">
      <dgm:prSet presAssocID="{C5E8E7AF-9EA9-4EDA-8002-3207967CF108}" presName="aSpace" presStyleCnt="0"/>
      <dgm:spPr/>
    </dgm:pt>
    <dgm:pt modelId="{D22D1E42-4C32-4224-AAC5-C6F826B6363D}" type="pres">
      <dgm:prSet presAssocID="{6975D243-DE11-4EF3-A2EC-27F16DBD9365}" presName="aNode" presStyleLbl="fgAcc1" presStyleIdx="3" presStyleCnt="4" custScaleX="256662" custScaleY="178139" custLinFactNeighborX="700" custLinFactNeighborY="-6513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BC9BE1-1FB9-4134-B00C-942622972FAF}" type="pres">
      <dgm:prSet presAssocID="{6975D243-DE11-4EF3-A2EC-27F16DBD9365}" presName="aSpace" presStyleCnt="0"/>
      <dgm:spPr/>
    </dgm:pt>
  </dgm:ptLst>
  <dgm:cxnLst>
    <dgm:cxn modelId="{4290FAC3-9F58-4428-9789-4794139CB1AB}" srcId="{6A4DAA56-37F8-4CD3-8A13-18538B3EB473}" destId="{6975D243-DE11-4EF3-A2EC-27F16DBD9365}" srcOrd="3" destOrd="0" parTransId="{870CCFC2-8B50-44A3-972D-CF5EF7AB2A68}" sibTransId="{9C245DA0-36F5-4D60-B3B0-EA0A21FBF3A3}"/>
    <dgm:cxn modelId="{8D59E03E-80C7-4FF7-B5C0-DAD74462C815}" srcId="{6A4DAA56-37F8-4CD3-8A13-18538B3EB473}" destId="{C5E8E7AF-9EA9-4EDA-8002-3207967CF108}" srcOrd="2" destOrd="0" parTransId="{103810F1-9FF3-4ABE-BB9E-120698F9C555}" sibTransId="{09BD5F8F-0481-4988-AF76-57745CAF20CE}"/>
    <dgm:cxn modelId="{FCF30FDA-1EA9-4CA3-8E67-5DC93CC4A5CE}" srcId="{6A4DAA56-37F8-4CD3-8A13-18538B3EB473}" destId="{1FF828D4-1085-44E4-9813-0B079EB38118}" srcOrd="1" destOrd="0" parTransId="{BCDF3450-05F8-4D07-AEE0-4AE691D014F2}" sibTransId="{D94AA65B-0B99-4EC4-A321-8B7D98C38E75}"/>
    <dgm:cxn modelId="{E92D4CAB-48F1-44F0-9D7D-43C419EBC2DD}" type="presOf" srcId="{6975D243-DE11-4EF3-A2EC-27F16DBD9365}" destId="{D22D1E42-4C32-4224-AAC5-C6F826B6363D}" srcOrd="0" destOrd="0" presId="urn:microsoft.com/office/officeart/2005/8/layout/pyramid2"/>
    <dgm:cxn modelId="{2EEAA3F7-02C8-4889-9729-4AF1D519B4E4}" type="presOf" srcId="{ED41B0FF-E47A-47C7-A76B-93F52DB2F122}" destId="{AACC1892-4667-4565-9994-A6D6E0A85C78}" srcOrd="0" destOrd="0" presId="urn:microsoft.com/office/officeart/2005/8/layout/pyramid2"/>
    <dgm:cxn modelId="{99F81283-B30B-452A-9695-910F3F5F6A25}" type="presOf" srcId="{C5E8E7AF-9EA9-4EDA-8002-3207967CF108}" destId="{0F2B3626-7BB1-4BD5-A58F-B92DBB81BCB7}" srcOrd="0" destOrd="0" presId="urn:microsoft.com/office/officeart/2005/8/layout/pyramid2"/>
    <dgm:cxn modelId="{672E1679-941F-43E3-84D2-0E92B22545FE}" type="presOf" srcId="{6A4DAA56-37F8-4CD3-8A13-18538B3EB473}" destId="{CEEB9D13-EA45-4250-AECF-4D5B603BE93A}" srcOrd="0" destOrd="0" presId="urn:microsoft.com/office/officeart/2005/8/layout/pyramid2"/>
    <dgm:cxn modelId="{829963C1-8884-45B3-93FC-5D6A3503ADFA}" srcId="{6A4DAA56-37F8-4CD3-8A13-18538B3EB473}" destId="{ED41B0FF-E47A-47C7-A76B-93F52DB2F122}" srcOrd="0" destOrd="0" parTransId="{BF82C12B-A35F-4571-8BAE-B4BB73C045B6}" sibTransId="{48D3FB44-9BC1-4DEE-88F7-5603891862E1}"/>
    <dgm:cxn modelId="{64AEFF34-B010-4CC3-81C4-D740B7F75B8E}" type="presOf" srcId="{1FF828D4-1085-44E4-9813-0B079EB38118}" destId="{AF95D4DB-7982-4770-93F1-29424AB84FDB}" srcOrd="0" destOrd="0" presId="urn:microsoft.com/office/officeart/2005/8/layout/pyramid2"/>
    <dgm:cxn modelId="{BCB83049-66FA-47A6-9349-F6911C74572F}" type="presParOf" srcId="{CEEB9D13-EA45-4250-AECF-4D5B603BE93A}" destId="{018E4C39-32B8-450B-A5E9-6A6B6559997A}" srcOrd="0" destOrd="0" presId="urn:microsoft.com/office/officeart/2005/8/layout/pyramid2"/>
    <dgm:cxn modelId="{74A7A045-708B-4817-AE0D-8ACE7BEA19BF}" type="presParOf" srcId="{CEEB9D13-EA45-4250-AECF-4D5B603BE93A}" destId="{01AE6A1F-F9C8-4228-8DD3-6F25F742CA9E}" srcOrd="1" destOrd="0" presId="urn:microsoft.com/office/officeart/2005/8/layout/pyramid2"/>
    <dgm:cxn modelId="{6067EBFB-9746-48FA-B664-9C43D4824D1C}" type="presParOf" srcId="{01AE6A1F-F9C8-4228-8DD3-6F25F742CA9E}" destId="{AACC1892-4667-4565-9994-A6D6E0A85C78}" srcOrd="0" destOrd="0" presId="urn:microsoft.com/office/officeart/2005/8/layout/pyramid2"/>
    <dgm:cxn modelId="{45EF67D7-80DE-42AB-885B-7FA40F43EC4D}" type="presParOf" srcId="{01AE6A1F-F9C8-4228-8DD3-6F25F742CA9E}" destId="{28668D0A-FC0E-4127-9A89-932F13955A04}" srcOrd="1" destOrd="0" presId="urn:microsoft.com/office/officeart/2005/8/layout/pyramid2"/>
    <dgm:cxn modelId="{0B9BFFDD-3C59-4F1A-B437-8C1C13F4177B}" type="presParOf" srcId="{01AE6A1F-F9C8-4228-8DD3-6F25F742CA9E}" destId="{AF95D4DB-7982-4770-93F1-29424AB84FDB}" srcOrd="2" destOrd="0" presId="urn:microsoft.com/office/officeart/2005/8/layout/pyramid2"/>
    <dgm:cxn modelId="{FA409D4A-4008-45E0-B97E-F0D309A03648}" type="presParOf" srcId="{01AE6A1F-F9C8-4228-8DD3-6F25F742CA9E}" destId="{C93908FC-64DE-458C-8410-CE993932677C}" srcOrd="3" destOrd="0" presId="urn:microsoft.com/office/officeart/2005/8/layout/pyramid2"/>
    <dgm:cxn modelId="{6CF583D7-B4F6-4E84-944C-0B864ED2229D}" type="presParOf" srcId="{01AE6A1F-F9C8-4228-8DD3-6F25F742CA9E}" destId="{0F2B3626-7BB1-4BD5-A58F-B92DBB81BCB7}" srcOrd="4" destOrd="0" presId="urn:microsoft.com/office/officeart/2005/8/layout/pyramid2"/>
    <dgm:cxn modelId="{D353FE0B-0870-4AAA-BF0F-9417C86CB534}" type="presParOf" srcId="{01AE6A1F-F9C8-4228-8DD3-6F25F742CA9E}" destId="{EF9C47BB-32E1-4E42-9167-253CD3BCB40F}" srcOrd="5" destOrd="0" presId="urn:microsoft.com/office/officeart/2005/8/layout/pyramid2"/>
    <dgm:cxn modelId="{0358175E-61F2-4438-8560-7F3D1684C343}" type="presParOf" srcId="{01AE6A1F-F9C8-4228-8DD3-6F25F742CA9E}" destId="{D22D1E42-4C32-4224-AAC5-C6F826B6363D}" srcOrd="6" destOrd="0" presId="urn:microsoft.com/office/officeart/2005/8/layout/pyramid2"/>
    <dgm:cxn modelId="{EB86955C-D991-4699-8026-01FEC92FBC55}" type="presParOf" srcId="{01AE6A1F-F9C8-4228-8DD3-6F25F742CA9E}" destId="{E1BC9BE1-1FB9-4134-B00C-942622972FA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65A38-9805-4A0D-9581-9F6CD65F2D6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C9C83F5-2440-4142-AA7B-F88281A62F69}">
      <dgm:prSet/>
      <dgm:spPr/>
      <dgm:t>
        <a:bodyPr/>
        <a:lstStyle/>
        <a:p>
          <a:pPr rtl="0"/>
          <a:r>
            <a:rPr lang="en-GB" b="1" smtClean="0"/>
            <a:t>Minicíocht Creatha Nadurtha</a:t>
          </a:r>
          <a:endParaRPr lang="en-IE"/>
        </a:p>
      </dgm:t>
    </dgm:pt>
    <dgm:pt modelId="{6701CF11-7873-44A5-A9C4-8ACE300B32FC}" type="parTrans" cxnId="{1150EF5D-A74A-44AD-8C40-A1CE8E512E81}">
      <dgm:prSet/>
      <dgm:spPr/>
      <dgm:t>
        <a:bodyPr/>
        <a:lstStyle/>
        <a:p>
          <a:endParaRPr lang="en-IE"/>
        </a:p>
      </dgm:t>
    </dgm:pt>
    <dgm:pt modelId="{6DFB06A9-63F6-4D2A-BD1F-86863E77CE1E}" type="sibTrans" cxnId="{1150EF5D-A74A-44AD-8C40-A1CE8E512E81}">
      <dgm:prSet/>
      <dgm:spPr/>
      <dgm:t>
        <a:bodyPr/>
        <a:lstStyle/>
        <a:p>
          <a:endParaRPr lang="en-IE"/>
        </a:p>
      </dgm:t>
    </dgm:pt>
    <dgm:pt modelId="{378552D5-3F33-49B9-A886-388BD1A2D16E}">
      <dgm:prSet custT="1"/>
      <dgm:spPr/>
      <dgm:t>
        <a:bodyPr/>
        <a:lstStyle/>
        <a:p>
          <a:pPr rtl="0"/>
          <a:r>
            <a:rPr lang="en-GB" sz="3200" smtClean="0"/>
            <a:t>Nuair ata corp saor le creathadh, creathann sé le minicíocht ar leith seo an mhinicíocht nadurtha. </a:t>
          </a:r>
          <a:endParaRPr lang="en-IE" sz="3200"/>
        </a:p>
      </dgm:t>
    </dgm:pt>
    <dgm:pt modelId="{A44D36D6-F2B9-4F71-9169-7B8EAE07888E}" type="parTrans" cxnId="{64675800-28C0-45D0-A8A4-F012510CAC8D}">
      <dgm:prSet/>
      <dgm:spPr/>
      <dgm:t>
        <a:bodyPr/>
        <a:lstStyle/>
        <a:p>
          <a:endParaRPr lang="en-IE"/>
        </a:p>
      </dgm:t>
    </dgm:pt>
    <dgm:pt modelId="{A28C1B93-C4EA-47D4-B5D0-DF134ABA7460}" type="sibTrans" cxnId="{64675800-28C0-45D0-A8A4-F012510CAC8D}">
      <dgm:prSet/>
      <dgm:spPr/>
      <dgm:t>
        <a:bodyPr/>
        <a:lstStyle/>
        <a:p>
          <a:endParaRPr lang="en-IE"/>
        </a:p>
      </dgm:t>
    </dgm:pt>
    <dgm:pt modelId="{9F9DA827-EB99-448D-AEF4-F63F7F33529C}">
      <dgm:prSet custT="1"/>
      <dgm:spPr/>
      <dgm:t>
        <a:bodyPr/>
        <a:lstStyle/>
        <a:p>
          <a:pPr rtl="0"/>
          <a:r>
            <a:rPr lang="en-GB" sz="3200" smtClean="0"/>
            <a:t>Bíonn níos mó na minicíocht amháin nadurtha ag coirp ach </a:t>
          </a:r>
          <a:endParaRPr lang="en-IE" sz="3200"/>
        </a:p>
      </dgm:t>
    </dgm:pt>
    <dgm:pt modelId="{F87AF933-3501-4EFD-864C-EBB1DCC4CC7F}" type="parTrans" cxnId="{19D0CA0E-960C-47BA-AD87-4CF17FDDAC3C}">
      <dgm:prSet/>
      <dgm:spPr/>
      <dgm:t>
        <a:bodyPr/>
        <a:lstStyle/>
        <a:p>
          <a:endParaRPr lang="en-IE"/>
        </a:p>
      </dgm:t>
    </dgm:pt>
    <dgm:pt modelId="{F158128B-0A77-4966-8605-F109758C8BD9}" type="sibTrans" cxnId="{19D0CA0E-960C-47BA-AD87-4CF17FDDAC3C}">
      <dgm:prSet/>
      <dgm:spPr/>
      <dgm:t>
        <a:bodyPr/>
        <a:lstStyle/>
        <a:p>
          <a:endParaRPr lang="en-IE"/>
        </a:p>
      </dgm:t>
    </dgm:pt>
    <dgm:pt modelId="{4B32962F-AAA1-43E6-8B21-BE5A4DC378D5}">
      <dgm:prSet custT="1"/>
      <dgm:spPr/>
      <dgm:t>
        <a:bodyPr/>
        <a:lstStyle/>
        <a:p>
          <a:pPr rtl="0"/>
          <a:r>
            <a:rPr lang="en-GB" sz="3200" smtClean="0"/>
            <a:t>Bíonn ceann amháin níos ceannasaí thar na cinn eile.</a:t>
          </a:r>
          <a:endParaRPr lang="en-IE" sz="3200"/>
        </a:p>
      </dgm:t>
    </dgm:pt>
    <dgm:pt modelId="{AF1FB751-2A55-4156-9802-8752851A4233}" type="parTrans" cxnId="{EEE5094E-B4EE-4B0E-9A04-61C56BB0FC14}">
      <dgm:prSet/>
      <dgm:spPr/>
      <dgm:t>
        <a:bodyPr/>
        <a:lstStyle/>
        <a:p>
          <a:endParaRPr lang="en-IE"/>
        </a:p>
      </dgm:t>
    </dgm:pt>
    <dgm:pt modelId="{968F73D2-5FC7-4F2E-934E-BD05BF2FD817}" type="sibTrans" cxnId="{EEE5094E-B4EE-4B0E-9A04-61C56BB0FC14}">
      <dgm:prSet/>
      <dgm:spPr/>
      <dgm:t>
        <a:bodyPr/>
        <a:lstStyle/>
        <a:p>
          <a:endParaRPr lang="en-IE"/>
        </a:p>
      </dgm:t>
    </dgm:pt>
    <dgm:pt modelId="{29A0DA2C-C385-4F6D-8D0B-B468C96ACCC4}" type="pres">
      <dgm:prSet presAssocID="{7A565A38-9805-4A0D-9581-9F6CD65F2D6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61515BC-FE96-4FA3-B9AA-DF23E26AF90F}" type="pres">
      <dgm:prSet presAssocID="{3C9C83F5-2440-4142-AA7B-F88281A62F69}" presName="compNode" presStyleCnt="0"/>
      <dgm:spPr/>
    </dgm:pt>
    <dgm:pt modelId="{4C2D1A17-30F3-43F0-8C1E-A6687FE16F41}" type="pres">
      <dgm:prSet presAssocID="{3C9C83F5-2440-4142-AA7B-F88281A62F69}" presName="childRect" presStyleLbl="bgAcc1" presStyleIdx="0" presStyleCnt="1" custScaleX="1975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4037E1-81A6-4E64-AB55-AE500D51675F}" type="pres">
      <dgm:prSet presAssocID="{3C9C83F5-2440-4142-AA7B-F88281A62F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EE8594-7CB0-40EB-901D-008E216A8D8F}" type="pres">
      <dgm:prSet presAssocID="{3C9C83F5-2440-4142-AA7B-F88281A62F69}" presName="parentRect" presStyleLbl="alignNode1" presStyleIdx="0" presStyleCnt="1" custAng="10800000" custFlipVert="1" custScaleX="181036" custScaleY="56857" custLinFactNeighborX="3037" custLinFactNeighborY="58206"/>
      <dgm:spPr/>
      <dgm:t>
        <a:bodyPr/>
        <a:lstStyle/>
        <a:p>
          <a:endParaRPr lang="en-IE"/>
        </a:p>
      </dgm:t>
    </dgm:pt>
    <dgm:pt modelId="{F72B703B-B47C-4CE8-959D-8AC74926E046}" type="pres">
      <dgm:prSet presAssocID="{3C9C83F5-2440-4142-AA7B-F88281A62F69}" presName="adorn" presStyleLbl="fgAccFollowNode1" presStyleIdx="0" presStyleCnt="1" custScaleX="39908" custScaleY="18703" custLinFactX="36352" custLinFactY="-107405" custLinFactNeighborX="100000" custLinFactNeighborY="-200000"/>
      <dgm:spPr/>
    </dgm:pt>
  </dgm:ptLst>
  <dgm:cxnLst>
    <dgm:cxn modelId="{F295F342-1C61-4239-BC9D-AEDE18048938}" type="presOf" srcId="{7A565A38-9805-4A0D-9581-9F6CD65F2D63}" destId="{29A0DA2C-C385-4F6D-8D0B-B468C96ACCC4}" srcOrd="0" destOrd="0" presId="urn:microsoft.com/office/officeart/2005/8/layout/bList2"/>
    <dgm:cxn modelId="{11A5B8EC-7BAD-4137-97F4-EBE33D5986AB}" type="presOf" srcId="{3C9C83F5-2440-4142-AA7B-F88281A62F69}" destId="{EFEE8594-7CB0-40EB-901D-008E216A8D8F}" srcOrd="1" destOrd="0" presId="urn:microsoft.com/office/officeart/2005/8/layout/bList2"/>
    <dgm:cxn modelId="{8BE63126-3A49-4852-ADEC-1C298A474491}" type="presOf" srcId="{4B32962F-AAA1-43E6-8B21-BE5A4DC378D5}" destId="{4C2D1A17-30F3-43F0-8C1E-A6687FE16F41}" srcOrd="0" destOrd="2" presId="urn:microsoft.com/office/officeart/2005/8/layout/bList2"/>
    <dgm:cxn modelId="{2BF24652-6CE5-4C83-944E-C1FDB08214AC}" type="presOf" srcId="{378552D5-3F33-49B9-A886-388BD1A2D16E}" destId="{4C2D1A17-30F3-43F0-8C1E-A6687FE16F41}" srcOrd="0" destOrd="0" presId="urn:microsoft.com/office/officeart/2005/8/layout/bList2"/>
    <dgm:cxn modelId="{3292226B-733C-4E6F-8175-4CE98BF1909F}" type="presOf" srcId="{9F9DA827-EB99-448D-AEF4-F63F7F33529C}" destId="{4C2D1A17-30F3-43F0-8C1E-A6687FE16F41}" srcOrd="0" destOrd="1" presId="urn:microsoft.com/office/officeart/2005/8/layout/bList2"/>
    <dgm:cxn modelId="{1150EF5D-A74A-44AD-8C40-A1CE8E512E81}" srcId="{7A565A38-9805-4A0D-9581-9F6CD65F2D63}" destId="{3C9C83F5-2440-4142-AA7B-F88281A62F69}" srcOrd="0" destOrd="0" parTransId="{6701CF11-7873-44A5-A9C4-8ACE300B32FC}" sibTransId="{6DFB06A9-63F6-4D2A-BD1F-86863E77CE1E}"/>
    <dgm:cxn modelId="{EEE5094E-B4EE-4B0E-9A04-61C56BB0FC14}" srcId="{3C9C83F5-2440-4142-AA7B-F88281A62F69}" destId="{4B32962F-AAA1-43E6-8B21-BE5A4DC378D5}" srcOrd="2" destOrd="0" parTransId="{AF1FB751-2A55-4156-9802-8752851A4233}" sibTransId="{968F73D2-5FC7-4F2E-934E-BD05BF2FD817}"/>
    <dgm:cxn modelId="{19D0CA0E-960C-47BA-AD87-4CF17FDDAC3C}" srcId="{3C9C83F5-2440-4142-AA7B-F88281A62F69}" destId="{9F9DA827-EB99-448D-AEF4-F63F7F33529C}" srcOrd="1" destOrd="0" parTransId="{F87AF933-3501-4EFD-864C-EBB1DCC4CC7F}" sibTransId="{F158128B-0A77-4966-8605-F109758C8BD9}"/>
    <dgm:cxn modelId="{98970C6D-A2F5-4C3C-B774-0D477038E50E}" type="presOf" srcId="{3C9C83F5-2440-4142-AA7B-F88281A62F69}" destId="{A64037E1-81A6-4E64-AB55-AE500D51675F}" srcOrd="0" destOrd="0" presId="urn:microsoft.com/office/officeart/2005/8/layout/bList2"/>
    <dgm:cxn modelId="{64675800-28C0-45D0-A8A4-F012510CAC8D}" srcId="{3C9C83F5-2440-4142-AA7B-F88281A62F69}" destId="{378552D5-3F33-49B9-A886-388BD1A2D16E}" srcOrd="0" destOrd="0" parTransId="{A44D36D6-F2B9-4F71-9169-7B8EAE07888E}" sibTransId="{A28C1B93-C4EA-47D4-B5D0-DF134ABA7460}"/>
    <dgm:cxn modelId="{2D60AE3E-2CDF-46F4-9298-E280792B845C}" type="presParOf" srcId="{29A0DA2C-C385-4F6D-8D0B-B468C96ACCC4}" destId="{C61515BC-FE96-4FA3-B9AA-DF23E26AF90F}" srcOrd="0" destOrd="0" presId="urn:microsoft.com/office/officeart/2005/8/layout/bList2"/>
    <dgm:cxn modelId="{0F3443A1-5C65-4825-B45E-21E74B972AF7}" type="presParOf" srcId="{C61515BC-FE96-4FA3-B9AA-DF23E26AF90F}" destId="{4C2D1A17-30F3-43F0-8C1E-A6687FE16F41}" srcOrd="0" destOrd="0" presId="urn:microsoft.com/office/officeart/2005/8/layout/bList2"/>
    <dgm:cxn modelId="{8A8D46DA-6F3B-41AD-85A0-C6CC83CADA86}" type="presParOf" srcId="{C61515BC-FE96-4FA3-B9AA-DF23E26AF90F}" destId="{A64037E1-81A6-4E64-AB55-AE500D51675F}" srcOrd="1" destOrd="0" presId="urn:microsoft.com/office/officeart/2005/8/layout/bList2"/>
    <dgm:cxn modelId="{6713A4B3-5282-4AAA-A93C-28CF0CC69B1D}" type="presParOf" srcId="{C61515BC-FE96-4FA3-B9AA-DF23E26AF90F}" destId="{EFEE8594-7CB0-40EB-901D-008E216A8D8F}" srcOrd="2" destOrd="0" presId="urn:microsoft.com/office/officeart/2005/8/layout/bList2"/>
    <dgm:cxn modelId="{F0269FA4-827E-4F07-90E7-CD0FC8858332}" type="presParOf" srcId="{C61515BC-FE96-4FA3-B9AA-DF23E26AF90F}" destId="{F72B703B-B47C-4CE8-959D-8AC74926E0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E4C39-32B8-450B-A5E9-6A6B6559997A}">
      <dsp:nvSpPr>
        <dsp:cNvPr id="0" name=""/>
        <dsp:cNvSpPr/>
      </dsp:nvSpPr>
      <dsp:spPr>
        <a:xfrm>
          <a:off x="38088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C1892-4667-4565-9994-A6D6E0A85C78}">
      <dsp:nvSpPr>
        <dsp:cNvPr id="0" name=""/>
        <dsp:cNvSpPr/>
      </dsp:nvSpPr>
      <dsp:spPr>
        <a:xfrm>
          <a:off x="570972" y="454236"/>
          <a:ext cx="7087655" cy="896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Ni féidir linn fuaimeanna a chloisint ach lena mbaineann minicíochtaí idir </a:t>
          </a:r>
          <a:r>
            <a:rPr lang="en-GB" sz="2000" b="1" kern="1200" smtClean="0"/>
            <a:t>20Hz agus 20 000Hz</a:t>
          </a:r>
          <a:endParaRPr lang="en-IE" sz="2000" kern="1200"/>
        </a:p>
      </dsp:txBody>
      <dsp:txXfrm>
        <a:off x="614727" y="497991"/>
        <a:ext cx="7000145" cy="808816"/>
      </dsp:txXfrm>
    </dsp:sp>
    <dsp:sp modelId="{AF95D4DB-7982-4770-93F1-29424AB84FDB}">
      <dsp:nvSpPr>
        <dsp:cNvPr id="0" name=""/>
        <dsp:cNvSpPr/>
      </dsp:nvSpPr>
      <dsp:spPr>
        <a:xfrm>
          <a:off x="547775" y="1430009"/>
          <a:ext cx="7134049" cy="635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Ach le daoine fásta laghdaitear go leanunach ar an minicíocht is airde gur féidir leo a chloisint</a:t>
          </a:r>
          <a:endParaRPr lang="en-IE" sz="2000" kern="1200"/>
        </a:p>
      </dsp:txBody>
      <dsp:txXfrm>
        <a:off x="578801" y="1461035"/>
        <a:ext cx="7071997" cy="573527"/>
      </dsp:txXfrm>
    </dsp:sp>
    <dsp:sp modelId="{0F2B3626-7BB1-4BD5-A58F-B92DBB81BCB7}">
      <dsp:nvSpPr>
        <dsp:cNvPr id="0" name=""/>
        <dsp:cNvSpPr/>
      </dsp:nvSpPr>
      <dsp:spPr>
        <a:xfrm>
          <a:off x="536184" y="2145036"/>
          <a:ext cx="7157231" cy="635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Tugtar </a:t>
          </a:r>
          <a:r>
            <a:rPr lang="en-GB" sz="2000" b="1" kern="1200" smtClean="0">
              <a:solidFill>
                <a:srgbClr val="FF0000"/>
              </a:solidFill>
            </a:rPr>
            <a:t>ultrasónaigh</a:t>
          </a:r>
          <a:r>
            <a:rPr lang="en-GB" sz="2000" kern="1200" smtClean="0"/>
            <a:t> ar tonnta lena mbaineann minicíochtaí </a:t>
          </a:r>
          <a:r>
            <a:rPr lang="en-GB" sz="2000" b="1" kern="1200" smtClean="0">
              <a:solidFill>
                <a:srgbClr val="FF0000"/>
              </a:solidFill>
            </a:rPr>
            <a:t>nios mó ná 20 000Hz</a:t>
          </a:r>
          <a:endParaRPr lang="en-IE" sz="2000" b="1" kern="1200">
            <a:solidFill>
              <a:srgbClr val="FF0000"/>
            </a:solidFill>
          </a:endParaRPr>
        </a:p>
      </dsp:txBody>
      <dsp:txXfrm>
        <a:off x="567210" y="2176062"/>
        <a:ext cx="7095179" cy="573527"/>
      </dsp:txXfrm>
    </dsp:sp>
    <dsp:sp modelId="{D22D1E42-4C32-4224-AAC5-C6F826B6363D}">
      <dsp:nvSpPr>
        <dsp:cNvPr id="0" name=""/>
        <dsp:cNvSpPr/>
      </dsp:nvSpPr>
      <dsp:spPr>
        <a:xfrm>
          <a:off x="360054" y="2808312"/>
          <a:ext cx="7550677" cy="1132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Is féidir le madraí minicíochtaí níos airde ná 20 000z a chloisint. Bíonn feadóg mhadra bunaithe ar an bpriosabal seo.</a:t>
          </a:r>
          <a:endParaRPr lang="en-IE" sz="2000" kern="1200"/>
        </a:p>
      </dsp:txBody>
      <dsp:txXfrm>
        <a:off x="415324" y="2863582"/>
        <a:ext cx="7440137" cy="102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D1A17-30F3-43F0-8C1E-A6687FE16F41}">
      <dsp:nvSpPr>
        <dsp:cNvPr id="0" name=""/>
        <dsp:cNvSpPr/>
      </dsp:nvSpPr>
      <dsp:spPr>
        <a:xfrm>
          <a:off x="6898" y="302048"/>
          <a:ext cx="8215802" cy="31051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smtClean="0"/>
            <a:t>Nuair ata corp saor le creathadh, creathann sé le minicíocht ar leith seo an mhinicíocht nadurtha. </a:t>
          </a:r>
          <a:endParaRPr lang="en-IE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smtClean="0"/>
            <a:t>Bíonn níos mó na minicíocht amháin nadurtha ag coirp ach </a:t>
          </a:r>
          <a:endParaRPr lang="en-IE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smtClean="0"/>
            <a:t>Bíonn ceann amháin níos ceannasaí thar na cinn eile.</a:t>
          </a:r>
          <a:endParaRPr lang="en-IE" sz="3200" kern="1200"/>
        </a:p>
      </dsp:txBody>
      <dsp:txXfrm>
        <a:off x="79655" y="374805"/>
        <a:ext cx="8070288" cy="3032363"/>
      </dsp:txXfrm>
    </dsp:sp>
    <dsp:sp modelId="{EFEE8594-7CB0-40EB-901D-008E216A8D8F}">
      <dsp:nvSpPr>
        <dsp:cNvPr id="0" name=""/>
        <dsp:cNvSpPr/>
      </dsp:nvSpPr>
      <dsp:spPr>
        <a:xfrm rot="10800000" flipV="1">
          <a:off x="475862" y="4026239"/>
          <a:ext cx="7530535" cy="759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smtClean="0"/>
            <a:t>Minicíocht Creatha Nadurtha</a:t>
          </a:r>
          <a:endParaRPr lang="en-IE" sz="2900" kern="1200"/>
        </a:p>
      </dsp:txBody>
      <dsp:txXfrm rot="-10800000">
        <a:off x="2703204" y="4026239"/>
        <a:ext cx="5303193" cy="759155"/>
      </dsp:txXfrm>
    </dsp:sp>
    <dsp:sp modelId="{F72B703B-B47C-4CE8-959D-8AC74926E046}">
      <dsp:nvSpPr>
        <dsp:cNvPr id="0" name=""/>
        <dsp:cNvSpPr/>
      </dsp:nvSpPr>
      <dsp:spPr>
        <a:xfrm>
          <a:off x="7504558" y="0"/>
          <a:ext cx="581017" cy="27229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A060F6-5FA2-4E03-92D9-B0591D5A3A25}" type="datetimeFigureOut">
              <a:rPr lang="en-IE" smtClean="0"/>
              <a:t>20/04/2012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926305-F9D9-4E0B-A3B3-498807673D78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ustics.salford.ac.uk/feschools/waves/diffract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ustics.salford.ac.uk/feschools/waves/super3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ce7AMJdq0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3" Type="http://schemas.microsoft.com/office/2007/relationships/media" Target="../media/media9.wav"/><Relationship Id="rId7" Type="http://schemas.microsoft.com/office/2007/relationships/media" Target="../media/media11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image" Target="../media/image10.png"/><Relationship Id="rId5" Type="http://schemas.microsoft.com/office/2007/relationships/media" Target="../media/media10.wav"/><Relationship Id="rId10" Type="http://schemas.openxmlformats.org/officeDocument/2006/relationships/hyperlink" Target="http://www.musictechteacher.com/quiz_help_instrument.htm" TargetMode="External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10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hyperlink" Target="http://www.absorblearning.com/media/item.action?quick=14h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mclp9QmCGs" TargetMode="External"/><Relationship Id="rId2" Type="http://schemas.openxmlformats.org/officeDocument/2006/relationships/hyperlink" Target="http://www.acoustics.salford.ac.uk/acoustics_info/glass/?content=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image" Target="../media/image8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stwaverefl.htm" TargetMode="External"/><Relationship Id="rId2" Type="http://schemas.openxmlformats.org/officeDocument/2006/relationships/hyperlink" Target="http://www.acoustics.salford.ac.uk/feschools/waves/str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4.xml"/><Relationship Id="rId5" Type="http://schemas.microsoft.com/office/2007/relationships/media" Target="../media/media5.wav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kids.com/listen/instrumentlist.asp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ocities.org/wave032002/reflectio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17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Fuaim</a:t>
            </a:r>
            <a:endParaRPr lang="en-I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751">
            <a:off x="5355496" y="908720"/>
            <a:ext cx="2381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110">
            <a:off x="2252342" y="629915"/>
            <a:ext cx="12096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2463180" cy="19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/>
              <a:t>Nuair a shroicheann fuaim bacainn a bhfuil bearna inti, mar shampla balla ina </a:t>
            </a:r>
            <a:r>
              <a:rPr lang="en-IE" smtClean="0"/>
              <a:t>bhfuil doras </a:t>
            </a:r>
            <a:r>
              <a:rPr lang="en-IE"/>
              <a:t>nó fuinneog atá ar oscailt, gabhann an fhuaim tríd an mbearna agus </a:t>
            </a:r>
            <a:r>
              <a:rPr lang="en-IE" smtClean="0"/>
              <a:t>leathann sí </a:t>
            </a:r>
            <a:r>
              <a:rPr lang="en-IE"/>
              <a:t>amach sa réigiún atá ar an taobh eile. </a:t>
            </a:r>
            <a:endParaRPr lang="en-IE" smtClean="0"/>
          </a:p>
          <a:p>
            <a:r>
              <a:rPr lang="en-IE" smtClean="0"/>
              <a:t>Sin </a:t>
            </a:r>
            <a:r>
              <a:rPr lang="en-IE"/>
              <a:t>an fáth ar féidir linn fuaimeanna </a:t>
            </a:r>
            <a:r>
              <a:rPr lang="en-IE" smtClean="0"/>
              <a:t>a chloisteáil </a:t>
            </a:r>
            <a:r>
              <a:rPr lang="en-IE"/>
              <a:t>timpeall coirnéal, agus rud a chruthaíonn go mbíonn díraonadh ann i </a:t>
            </a:r>
            <a:r>
              <a:rPr lang="en-IE" smtClean="0"/>
              <a:t>gcás na </a:t>
            </a:r>
            <a:r>
              <a:rPr lang="en-IE"/>
              <a:t>fuaime. </a:t>
            </a:r>
            <a:endParaRPr lang="en-IE" smtClean="0"/>
          </a:p>
          <a:p>
            <a:r>
              <a:rPr lang="en-IE" smtClean="0"/>
              <a:t>Bíonn </a:t>
            </a:r>
            <a:r>
              <a:rPr lang="en-IE"/>
              <a:t>leithead na ndóirse agus na bhfuinneog ar cóimhéid le </a:t>
            </a:r>
            <a:r>
              <a:rPr lang="en-IE" smtClean="0"/>
              <a:t>tonnfhad na </a:t>
            </a:r>
            <a:r>
              <a:rPr lang="en-IE"/>
              <a:t>bhfuaimeanna go minic agus bíonn díraonadh suntasach ann dá bharr.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Fuaim mar thonn-díraonadh</a:t>
            </a:r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3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924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http://www.acoustics.salford.ac.uk/feschools/waves/diffract.htm#object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9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872690"/>
            <a:ext cx="5203477" cy="24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smtClean="0"/>
              <a:t>Fuaim mar thonn-trasnaíocht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mtClean="0"/>
              <a:t>• </a:t>
            </a:r>
            <a:r>
              <a:rPr lang="pl-PL" sz="2400"/>
              <a:t>Siúl go mall ó A go dtí B.</a:t>
            </a:r>
          </a:p>
          <a:p>
            <a:r>
              <a:rPr lang="en-IE" sz="2400"/>
              <a:t>• </a:t>
            </a:r>
            <a:r>
              <a:rPr lang="en-IE" sz="2400" smtClean="0"/>
              <a:t>Treise </a:t>
            </a:r>
            <a:r>
              <a:rPr lang="en-IE" sz="2400"/>
              <a:t>na fuaime ag méadú is ag laghdú go rialta </a:t>
            </a:r>
            <a:r>
              <a:rPr lang="en-IE" sz="2400" smtClean="0"/>
              <a:t>ó </a:t>
            </a:r>
            <a:r>
              <a:rPr lang="en-IE" sz="2400"/>
              <a:t>A go dtí B.</a:t>
            </a:r>
          </a:p>
          <a:p>
            <a:r>
              <a:rPr lang="en-IE" sz="2400" smtClean="0"/>
              <a:t>•2 fhoinse trasnaíocht chuiditheach </a:t>
            </a:r>
            <a:r>
              <a:rPr lang="en-IE" sz="2400"/>
              <a:t>agus trasnaíocht mhillteach araon idir A agus </a:t>
            </a:r>
          </a:p>
          <a:p>
            <a:r>
              <a:rPr lang="en-IE" sz="2400"/>
              <a:t>• </a:t>
            </a:r>
            <a:r>
              <a:rPr lang="en-IE" sz="2400" smtClean="0"/>
              <a:t>Patrún </a:t>
            </a:r>
            <a:r>
              <a:rPr lang="en-IE" sz="2400"/>
              <a:t>trasnaíochta </a:t>
            </a:r>
          </a:p>
          <a:p>
            <a:r>
              <a:rPr lang="en-IE" sz="2400"/>
              <a:t>• Léiríonn an trasnaíocht a tháirgtear gur tonn í an fhuaim.</a:t>
            </a:r>
          </a:p>
        </p:txBody>
      </p:sp>
    </p:spTree>
    <p:extLst>
      <p:ext uri="{BB962C8B-B14F-4D97-AF65-F5344CB8AC3E}">
        <p14:creationId xmlns:p14="http://schemas.microsoft.com/office/powerpoint/2010/main" val="7281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Gabhailín </a:t>
            </a:r>
            <a:r>
              <a:rPr lang="en-GB"/>
              <a:t>cheoil a </a:t>
            </a:r>
            <a:r>
              <a:rPr lang="en-GB" smtClean="0"/>
              <a:t>bhuaileadh</a:t>
            </a:r>
          </a:p>
          <a:p>
            <a:r>
              <a:rPr lang="en-GB" smtClean="0"/>
              <a:t>Cas </a:t>
            </a:r>
            <a:r>
              <a:rPr lang="en-GB"/>
              <a:t>gar le do chluas. </a:t>
            </a:r>
            <a:endParaRPr lang="en-GB" smtClean="0"/>
          </a:p>
          <a:p>
            <a:r>
              <a:rPr lang="en-GB" smtClean="0"/>
              <a:t>Cloistear </a:t>
            </a:r>
            <a:r>
              <a:rPr lang="en-GB"/>
              <a:t>patrún de treise fuaime ag méadú (trasnaíocht chuiditheach) agus ag laghdú (trasnaíocht mhillitheach)</a:t>
            </a:r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Fuaim mar thonn-trasnaíocht 2 </a:t>
            </a:r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90" y="3883852"/>
            <a:ext cx="2808312" cy="22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1240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4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732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Trasnaíocht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82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Cathain a bheidh sé aisiúil?</a:t>
            </a:r>
          </a:p>
          <a:p>
            <a:endParaRPr lang="en-IE" smtClean="0"/>
          </a:p>
          <a:p>
            <a:r>
              <a:rPr lang="en-IE" smtClean="0"/>
              <a:t>Tá tú in áit ina bhfuil a lán fothroma. Conas is féidir tonnta a úsáid chun é a laghdú?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Trasnaíocht mhillitheach fuaime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90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1277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smtClean="0"/>
              <a:t>micreafón sampla den </a:t>
            </a:r>
            <a:r>
              <a:rPr lang="en-IE" sz="2400"/>
              <a:t>torann </a:t>
            </a:r>
            <a:endParaRPr lang="en-IE" sz="24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E" sz="2400" smtClean="0"/>
              <a:t>fuaimthonn </a:t>
            </a:r>
            <a:r>
              <a:rPr lang="en-IE" sz="2400"/>
              <a:t>den mhinicíocht agus den </a:t>
            </a:r>
            <a:r>
              <a:rPr lang="en-IE" sz="2400" smtClean="0"/>
              <a:t>aimplitiúid chéanna </a:t>
            </a:r>
            <a:r>
              <a:rPr lang="en-IE" sz="2400"/>
              <a:t>go leictreonach. </a:t>
            </a:r>
            <a:r>
              <a:rPr lang="en-IE" sz="2400" smtClean="0"/>
              <a:t>bairr </a:t>
            </a:r>
            <a:r>
              <a:rPr lang="en-IE" sz="2400"/>
              <a:t>na fuaime sin ar </a:t>
            </a:r>
            <a:r>
              <a:rPr lang="en-IE" sz="2400" smtClean="0"/>
              <a:t>loig </a:t>
            </a:r>
            <a:r>
              <a:rPr lang="en-IE" sz="2400"/>
              <a:t>an </a:t>
            </a:r>
            <a:r>
              <a:rPr lang="en-IE" sz="2400" smtClean="0"/>
              <a:t>torainn &amp; loig </a:t>
            </a:r>
            <a:r>
              <a:rPr lang="en-IE" sz="2400"/>
              <a:t>na fuaime ar </a:t>
            </a:r>
            <a:r>
              <a:rPr lang="en-IE" sz="2400" smtClean="0"/>
              <a:t>thonnbhairr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smtClean="0"/>
              <a:t>an </a:t>
            </a:r>
            <a:r>
              <a:rPr lang="en-IE" sz="2400"/>
              <a:t>fhuaim </a:t>
            </a:r>
            <a:r>
              <a:rPr lang="en-IE" sz="2400" smtClean="0"/>
              <a:t>trí challaire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smtClean="0"/>
              <a:t>Trasnaíocht </a:t>
            </a:r>
            <a:r>
              <a:rPr lang="en-IE" sz="2400"/>
              <a:t>mhillteach ar an torann </a:t>
            </a:r>
            <a:r>
              <a:rPr lang="en-IE" sz="2400" smtClean="0"/>
              <a:t>agus </a:t>
            </a:r>
            <a:r>
              <a:rPr lang="en-IE" sz="2400"/>
              <a:t>cruthaítear réigiún ciúnais</a:t>
            </a:r>
            <a:r>
              <a:rPr lang="en-IE" sz="2400" smtClean="0"/>
              <a:t>,</a:t>
            </a:r>
            <a:endParaRPr lang="en-IE" sz="240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915" y="3861048"/>
            <a:ext cx="35324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Trasnaíocht millitheacht a úsáid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23528" y="412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http://www.acoustics.salford.ac.uk/feschools/waves/super3.htm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5599509" cy="58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Cén fáth?</a:t>
            </a:r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416152" cy="623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Bíonn meán riachtanach le haghaidh forleathadh </a:t>
            </a:r>
            <a:r>
              <a:rPr lang="en-GB" smtClean="0"/>
              <a:t>fuaime</a:t>
            </a:r>
          </a:p>
          <a:p>
            <a:r>
              <a:rPr lang="en-GB" smtClean="0"/>
              <a:t>Ní </a:t>
            </a:r>
            <a:r>
              <a:rPr lang="en-GB"/>
              <a:t>féidir le fuaim gluaiseacht í </a:t>
            </a:r>
            <a:r>
              <a:rPr lang="en-GB" smtClean="0"/>
              <a:t>bhfolus</a:t>
            </a:r>
          </a:p>
          <a:p>
            <a:r>
              <a:rPr lang="en-GB" smtClean="0"/>
              <a:t>Nuair </a:t>
            </a:r>
            <a:r>
              <a:rPr lang="en-GB"/>
              <a:t>a bhí aer ann bhíomar in ann an fhuaim a chloiseaint. Ach nuair a chuirtear an caideál ar siúl chun an t-aer a bhaint d’imigh an </a:t>
            </a:r>
            <a:r>
              <a:rPr lang="en-GB" smtClean="0"/>
              <a:t>fhuaim</a:t>
            </a:r>
            <a:r>
              <a:rPr lang="en-IE" sz="1700">
                <a:hlinkClick r:id="rId2"/>
              </a:rPr>
              <a:t>http://www.youtube.com/watch?v=ce7AMJdq0Gw</a:t>
            </a:r>
            <a:endParaRPr lang="en-IE" sz="1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658816" cy="1143000"/>
          </a:xfrm>
        </p:spPr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>Meán </a:t>
            </a:r>
            <a:r>
              <a:rPr lang="en-GB" b="1"/>
              <a:t>ag teastáil</a:t>
            </a:r>
            <a:r>
              <a:rPr lang="en-IE"/>
              <a:t/>
            </a:r>
            <a:br>
              <a:rPr lang="en-IE"/>
            </a:br>
            <a:r>
              <a:rPr lang="en-IE"/>
              <a:t/>
            </a:r>
            <a:br>
              <a:rPr lang="en-IE"/>
            </a:br>
            <a:endParaRPr lang="en-I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828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9" y="260648"/>
            <a:ext cx="3111268" cy="30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Cad a tharlaíonn ar dtús</a:t>
            </a:r>
          </a:p>
          <a:p>
            <a:r>
              <a:rPr lang="en-IE" smtClean="0"/>
              <a:t>Cad a thugaimid faoi deara ar dtús?</a:t>
            </a:r>
          </a:p>
          <a:p>
            <a:r>
              <a:rPr lang="en-IE" smtClean="0"/>
              <a:t>Cén fáth?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Tintreach &amp; toirneach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14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74" y="1624294"/>
            <a:ext cx="8229600" cy="4525963"/>
          </a:xfrm>
        </p:spPr>
        <p:txBody>
          <a:bodyPr>
            <a:normAutofit/>
          </a:bodyPr>
          <a:lstStyle/>
          <a:p>
            <a:r>
              <a:rPr lang="en-IE" smtClean="0"/>
              <a:t>Braitheann </a:t>
            </a:r>
            <a:r>
              <a:rPr lang="en-IE"/>
              <a:t>luas na fuaime trí mheán ar airíonna leaisteacha meáin agus ar a dhlús.</a:t>
            </a:r>
          </a:p>
          <a:p>
            <a:r>
              <a:rPr lang="en-IE" smtClean="0"/>
              <a:t>dá </a:t>
            </a:r>
            <a:r>
              <a:rPr lang="en-IE"/>
              <a:t>dhlúithe </a:t>
            </a:r>
            <a:r>
              <a:rPr lang="en-IE" smtClean="0"/>
              <a:t>é an </a:t>
            </a:r>
            <a:r>
              <a:rPr lang="en-IE"/>
              <a:t>meán is ea is mó é an luas. </a:t>
            </a:r>
            <a:r>
              <a:rPr lang="en-IE" smtClean="0"/>
              <a:t>ag </a:t>
            </a:r>
            <a:r>
              <a:rPr lang="en-IE"/>
              <a:t>teochtaí difriúla. </a:t>
            </a:r>
            <a:endParaRPr lang="en-IE" smtClean="0"/>
          </a:p>
          <a:p>
            <a:r>
              <a:rPr lang="en-IE" smtClean="0"/>
              <a:t>Ardaíonn </a:t>
            </a:r>
            <a:r>
              <a:rPr lang="en-IE"/>
              <a:t>an luas de réir mar a ardaíonn an teocht.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IE" smtClean="0"/>
              <a:t>Luas na fuaime</a:t>
            </a:r>
            <a:endParaRPr lang="en-I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4521698" cy="217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973392">
            <a:off x="2123728" y="2852936"/>
            <a:ext cx="4474840" cy="165964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IE"/>
              <a:t>Gníomhaíocht</a:t>
            </a:r>
            <a:endParaRPr lang="en-IE" smtClean="0"/>
          </a:p>
          <a:p>
            <a:r>
              <a:rPr lang="en-IE" smtClean="0"/>
              <a:t>Fuaimigh gabhailín cheoil.</a:t>
            </a:r>
          </a:p>
          <a:p>
            <a:r>
              <a:rPr lang="en-IE" smtClean="0"/>
              <a:t>Cad a tharlaíonn?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-Cad atá ag tarlú nuair a chruthaítear tonn fuaime?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681311" cy="228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8788"/>
            <a:ext cx="4406230" cy="39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2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Forthóin=Forthoin a thugtar ar mhinicíochtaí ar iolraithe de mhinicíocht áirithe iad</a:t>
            </a:r>
            <a:r>
              <a:rPr lang="en-IE" smtClean="0"/>
              <a:t>.</a:t>
            </a:r>
          </a:p>
          <a:p>
            <a:r>
              <a:rPr lang="en-IE" smtClean="0"/>
              <a:t>Réad creathach fuaim ar mhiníciocht áirithe &amp;  astaíonn sé torainn </a:t>
            </a:r>
            <a:r>
              <a:rPr lang="en-IE" b="1" smtClean="0">
                <a:solidFill>
                  <a:srgbClr val="FF0000"/>
                </a:solidFill>
              </a:rPr>
              <a:t>ar mhinicíochtaí ar iolraithe den mhinicíocht sin </a:t>
            </a:r>
            <a:r>
              <a:rPr lang="pt-BR" smtClean="0"/>
              <a:t>iad. </a:t>
            </a:r>
          </a:p>
          <a:p>
            <a:r>
              <a:rPr lang="pt-BR" b="1" smtClean="0"/>
              <a:t>Forthoin </a:t>
            </a:r>
            <a:r>
              <a:rPr lang="pt-BR" smtClean="0"/>
              <a:t>=minicíochtaí breise sin.</a:t>
            </a:r>
          </a:p>
          <a:p>
            <a:r>
              <a:rPr lang="en-IE" smtClean="0"/>
              <a:t>An </a:t>
            </a:r>
            <a:r>
              <a:rPr lang="en-IE" b="1" smtClean="0"/>
              <a:t>chéad fhorthon </a:t>
            </a:r>
            <a:r>
              <a:rPr lang="en-IE" smtClean="0"/>
              <a:t>a thugtar ar an minicíocht 2</a:t>
            </a:r>
            <a:r>
              <a:rPr lang="en-IE" i="1" smtClean="0"/>
              <a:t>f</a:t>
            </a:r>
          </a:p>
          <a:p>
            <a:r>
              <a:rPr lang="en-IE" smtClean="0"/>
              <a:t>An </a:t>
            </a:r>
            <a:r>
              <a:rPr lang="en-IE" b="1" smtClean="0"/>
              <a:t>dara forthon </a:t>
            </a:r>
            <a:r>
              <a:rPr lang="en-IE" smtClean="0"/>
              <a:t>a thugtar ar an minicíocht 3</a:t>
            </a:r>
            <a:r>
              <a:rPr lang="en-IE" i="1" smtClean="0"/>
              <a:t>f </a:t>
            </a:r>
            <a:r>
              <a:rPr lang="en-IE" smtClean="0"/>
              <a:t>etc …</a:t>
            </a:r>
            <a:r>
              <a:rPr lang="en-IE">
                <a:hlinkClick r:id="rId10"/>
              </a:rPr>
              <a:t>http://www.musictechteacher.com/quiz_help_instrument.htm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Forthóin (A)      (B)      ©    D</a:t>
            </a:r>
            <a:endParaRPr lang="en-IE"/>
          </a:p>
        </p:txBody>
      </p:sp>
      <p:pic>
        <p:nvPicPr>
          <p:cNvPr id="7" name="Uirli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79912" y="548680"/>
            <a:ext cx="609600" cy="609600"/>
          </a:xfrm>
          <a:prstGeom prst="rect">
            <a:avLst/>
          </a:prstGeom>
        </p:spPr>
      </p:pic>
      <p:pic>
        <p:nvPicPr>
          <p:cNvPr id="8" name="Uirlis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6096" y="548680"/>
            <a:ext cx="609600" cy="609600"/>
          </a:xfrm>
          <a:prstGeom prst="rect">
            <a:avLst/>
          </a:prstGeom>
        </p:spPr>
      </p:pic>
      <p:pic>
        <p:nvPicPr>
          <p:cNvPr id="9" name="Uirlis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8224" y="54868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8436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0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8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Tiúnairde		600Hz		2000Hz</a:t>
            </a:r>
          </a:p>
          <a:p>
            <a:pPr lvl="1"/>
            <a:r>
              <a:rPr lang="en-IE" smtClean="0"/>
              <a:t>Ag brath ar minicíocht- nóta a chloiseann tú</a:t>
            </a:r>
          </a:p>
          <a:p>
            <a:r>
              <a:rPr lang="en-IE" smtClean="0"/>
              <a:t>Treise/Glóirí</a:t>
            </a:r>
          </a:p>
          <a:p>
            <a:pPr lvl="1"/>
            <a:r>
              <a:rPr lang="en-IE" smtClean="0"/>
              <a:t>Ag brath ar aimplitiúd &amp; minicíocht</a:t>
            </a:r>
          </a:p>
          <a:p>
            <a:r>
              <a:rPr lang="en-IE" smtClean="0"/>
              <a:t>Cailíocht/tonndath</a:t>
            </a:r>
          </a:p>
          <a:p>
            <a:pPr lvl="1"/>
            <a:r>
              <a:rPr lang="en-IE" smtClean="0"/>
              <a:t>Ag brath ar na forthóin atá i láthair</a:t>
            </a:r>
          </a:p>
          <a:p>
            <a:pPr lvl="1"/>
            <a:r>
              <a:rPr lang="en-IE" smtClean="0"/>
              <a:t>Bealach ina féidir uirlisí difriúla a aithint agus iad ag seinnt an nóta céanna</a:t>
            </a:r>
          </a:p>
          <a:p>
            <a:pPr lvl="1"/>
            <a:r>
              <a:rPr lang="en-IE" sz="2200">
                <a:hlinkClick r:id="rId6"/>
              </a:rPr>
              <a:t>http://</a:t>
            </a:r>
            <a:r>
              <a:rPr lang="en-IE" sz="2200" smtClean="0">
                <a:hlinkClick r:id="rId6"/>
              </a:rPr>
              <a:t>www.absorblearning.com/media/item.action?quick=14h</a:t>
            </a:r>
            <a:r>
              <a:rPr lang="en-IE" sz="2200" smtClean="0"/>
              <a:t> </a:t>
            </a:r>
            <a:r>
              <a:rPr lang="en-IE" smtClean="0"/>
              <a:t>(Uirlisí difriúla)</a:t>
            </a:r>
          </a:p>
          <a:p>
            <a:endParaRPr lang="en-IE" smtClean="0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Tréithe nótaí cheoil</a:t>
            </a:r>
            <a:endParaRPr lang="en-IE"/>
          </a:p>
        </p:txBody>
      </p:sp>
      <p:pic>
        <p:nvPicPr>
          <p:cNvPr id="4" name="600h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856" y="1340768"/>
            <a:ext cx="609600" cy="609600"/>
          </a:xfrm>
          <a:prstGeom prst="rect">
            <a:avLst/>
          </a:prstGeom>
        </p:spPr>
      </p:pic>
      <p:pic>
        <p:nvPicPr>
          <p:cNvPr id="5" name="2000hz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015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84973"/>
              </p:ext>
            </p:extLst>
          </p:nvPr>
        </p:nvGraphicFramePr>
        <p:xfrm>
          <a:off x="395536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/>
              <a:t>Teorainneacha minicíochta na hinchloisteacha</a:t>
            </a:r>
            <a:r>
              <a:rPr lang="en-IE"/>
              <a:t/>
            </a:r>
            <a:br>
              <a:rPr lang="en-IE"/>
            </a:br>
            <a:r>
              <a:rPr lang="en-GB" sz="2000" b="1"/>
              <a:t>(Frequency limits of audibility)</a:t>
            </a: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33762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746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Athshondas = resonance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09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3053"/>
            <a:ext cx="8784976" cy="4484260"/>
          </a:xfrm>
        </p:spPr>
        <p:txBody>
          <a:bodyPr>
            <a:normAutofit/>
          </a:bodyPr>
          <a:lstStyle/>
          <a:p>
            <a:r>
              <a:rPr lang="en-GB" smtClean="0"/>
              <a:t>Má tá fórsa peiriadach i feidhm ar corp agus má ionann minicíocht an fhórsa le an </a:t>
            </a:r>
            <a:r>
              <a:rPr lang="en-GB"/>
              <a:t>mhinicíocht </a:t>
            </a:r>
            <a:r>
              <a:rPr lang="en-GB" smtClean="0"/>
              <a:t>creatha nádúrtha an choirp- creathann sé le haimplitiúd </a:t>
            </a:r>
            <a:r>
              <a:rPr lang="en-IE" smtClean="0"/>
              <a:t>an-mhór</a:t>
            </a:r>
          </a:p>
          <a:p>
            <a:r>
              <a:rPr lang="en-IE" smtClean="0"/>
              <a:t>Sámplaí:</a:t>
            </a:r>
          </a:p>
          <a:p>
            <a:pPr lvl="1"/>
            <a:r>
              <a:rPr lang="en-GB" b="1"/>
              <a:t>Raidio</a:t>
            </a:r>
            <a:r>
              <a:rPr lang="en-GB"/>
              <a:t>: Athshondas idir na comhtarthai agus an ciorcad san raidio.</a:t>
            </a:r>
            <a:endParaRPr lang="en-IE"/>
          </a:p>
          <a:p>
            <a:pPr lvl="1"/>
            <a:r>
              <a:rPr lang="en-GB" b="1"/>
              <a:t>Gloine:</a:t>
            </a:r>
            <a:r>
              <a:rPr lang="en-GB"/>
              <a:t> amhranai ag canadh ag minicíocht ard gar le mhinicíocht nadurtha na gloine, is feidir   leo an ghloine a bhriseadh </a:t>
            </a:r>
            <a:endParaRPr lang="en-IE"/>
          </a:p>
          <a:p>
            <a:pPr lvl="1"/>
            <a:r>
              <a:rPr lang="en-GB" b="1"/>
              <a:t>Saighdiuiri</a:t>
            </a:r>
            <a:r>
              <a:rPr lang="en-GB"/>
              <a:t> ag siul trasna droichead i gceim</a:t>
            </a:r>
            <a:endParaRPr lang="en-IE"/>
          </a:p>
          <a:p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Athshondas</a:t>
            </a:r>
            <a:endParaRPr lang="en-I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17" y="-15411"/>
            <a:ext cx="1203201" cy="17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80"/>
            <a:ext cx="1649882" cy="164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447619" cy="16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Athshondas a léiriú sa saotharlann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609537" y="119675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Má </a:t>
            </a:r>
            <a:r>
              <a:rPr lang="en-GB" sz="2400">
                <a:solidFill>
                  <a:srgbClr val="FF0000"/>
                </a:solidFill>
              </a:rPr>
              <a:t>chuirtear an chead gabhailin cheoil ag creathadh tosnoidh an dara ceann ag </a:t>
            </a:r>
            <a:r>
              <a:rPr lang="en-GB" sz="2400" smtClean="0">
                <a:solidFill>
                  <a:srgbClr val="FF0000"/>
                </a:solidFill>
              </a:rPr>
              <a:t>fuaimiú dá </a:t>
            </a:r>
            <a:r>
              <a:rPr lang="en-GB" sz="2400">
                <a:solidFill>
                  <a:srgbClr val="FF0000"/>
                </a:solidFill>
              </a:rPr>
              <a:t>bharr creathadh </a:t>
            </a:r>
            <a:r>
              <a:rPr lang="en-GB" sz="2400" smtClean="0">
                <a:solidFill>
                  <a:srgbClr val="FF0000"/>
                </a:solidFill>
              </a:rPr>
              <a:t>tríd </a:t>
            </a:r>
            <a:r>
              <a:rPr lang="en-GB" sz="2400">
                <a:solidFill>
                  <a:srgbClr val="FF0000"/>
                </a:solidFill>
              </a:rPr>
              <a:t>an adhmaid</a:t>
            </a:r>
            <a:endParaRPr lang="en-IE" sz="24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971984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/>
              <a:t>Luascadán Barton </a:t>
            </a:r>
            <a:endParaRPr lang="en-IE" sz="240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>
                <a:solidFill>
                  <a:schemeClr val="accent1">
                    <a:lumMod val="75000"/>
                  </a:schemeClr>
                </a:solidFill>
              </a:rPr>
              <a:t>Braithéann minicíocht ag a luascann luascadán (pendulum) ar fhad na sreinge. </a:t>
            </a:r>
            <a:endParaRPr lang="en-GB" sz="2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smtClean="0">
                <a:solidFill>
                  <a:schemeClr val="accent1">
                    <a:lumMod val="75000"/>
                  </a:schemeClr>
                </a:solidFill>
              </a:rPr>
              <a:t>A  </a:t>
            </a:r>
            <a:r>
              <a:rPr lang="en-GB" sz="2400">
                <a:solidFill>
                  <a:schemeClr val="accent1">
                    <a:lumMod val="75000"/>
                  </a:schemeClr>
                </a:solidFill>
              </a:rPr>
              <a:t>ag luascadh tosniódh D ag luascadh </a:t>
            </a:r>
            <a:endParaRPr lang="en-GB" sz="24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smtClean="0">
                <a:solidFill>
                  <a:schemeClr val="accent1">
                    <a:lumMod val="75000"/>
                  </a:schemeClr>
                </a:solidFill>
              </a:rPr>
              <a:t>Fad céanna =&gt; minicíocht céanna =&gt; Athshondas</a:t>
            </a:r>
            <a:endParaRPr lang="en-IE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09" y="2971984"/>
            <a:ext cx="362966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hlinkClick r:id="rId2"/>
              </a:rPr>
              <a:t>http://www.acoustics.salford.ac.uk/acoustics_info/glass/?</a:t>
            </a:r>
            <a:r>
              <a:rPr lang="en-IE" smtClean="0">
                <a:hlinkClick r:id="rId2"/>
              </a:rPr>
              <a:t>content=index</a:t>
            </a:r>
            <a:endParaRPr lang="en-IE" smtClean="0"/>
          </a:p>
          <a:p>
            <a:endParaRPr lang="en-IE" smtClean="0">
              <a:hlinkClick r:id="rId3"/>
            </a:endParaRPr>
          </a:p>
          <a:p>
            <a:endParaRPr lang="en-IE" smtClean="0">
              <a:hlinkClick r:id="rId3"/>
            </a:endParaRPr>
          </a:p>
          <a:p>
            <a:endParaRPr lang="en-IE">
              <a:hlinkClick r:id="rId3"/>
            </a:endParaRPr>
          </a:p>
          <a:p>
            <a:endParaRPr lang="en-IE" smtClean="0">
              <a:hlinkClick r:id="rId3"/>
            </a:endParaRPr>
          </a:p>
          <a:p>
            <a:endParaRPr lang="en-IE">
              <a:hlinkClick r:id="rId3"/>
            </a:endParaRPr>
          </a:p>
          <a:p>
            <a:r>
              <a:rPr lang="en-IE" smtClean="0">
                <a:hlinkClick r:id="rId3"/>
              </a:rPr>
              <a:t>http</a:t>
            </a:r>
            <a:r>
              <a:rPr lang="en-IE">
                <a:hlinkClick r:id="rId3"/>
              </a:rPr>
              <a:t>://</a:t>
            </a:r>
            <a:r>
              <a:rPr lang="en-IE" smtClean="0">
                <a:hlinkClick r:id="rId3"/>
              </a:rPr>
              <a:t>www.youtube.com/watch?v=3mclp9QmCGs</a:t>
            </a:r>
            <a:r>
              <a:rPr lang="en-IE" smtClean="0"/>
              <a:t> (Tacoma Bridge)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Athshondas -sámplaí</a:t>
            </a:r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664296" cy="191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2002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3501008"/>
            <a:ext cx="81081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57403"/>
          </a:xfrm>
        </p:spPr>
        <p:txBody>
          <a:bodyPr>
            <a:normAutofit/>
          </a:bodyPr>
          <a:lstStyle/>
          <a:p>
            <a:r>
              <a:rPr lang="en-GB" smtClean="0"/>
              <a:t>An </a:t>
            </a:r>
            <a:r>
              <a:rPr lang="en-GB" b="1"/>
              <a:t>méid </a:t>
            </a:r>
            <a:r>
              <a:rPr lang="en-GB" b="1" smtClean="0"/>
              <a:t>fhuinnimh </a:t>
            </a:r>
            <a:r>
              <a:rPr lang="en-GB"/>
              <a:t>in aghaidh an </a:t>
            </a:r>
            <a:r>
              <a:rPr lang="en-GB" b="1"/>
              <a:t>soicind</a:t>
            </a:r>
            <a:r>
              <a:rPr lang="en-GB"/>
              <a:t> (an fhuaimchumhacht) a iompraítear trí </a:t>
            </a:r>
            <a:r>
              <a:rPr lang="en-GB" b="1"/>
              <a:t>aon mheadar chearnach</a:t>
            </a:r>
            <a:r>
              <a:rPr lang="en-GB"/>
              <a:t> atá ingearach leis an treo forleata</a:t>
            </a:r>
            <a:endParaRPr lang="en-IE"/>
          </a:p>
          <a:p>
            <a:pPr marL="0" indent="0">
              <a:buNone/>
            </a:pPr>
            <a:r>
              <a:rPr lang="en-GB" b="1" smtClean="0"/>
              <a:t>I </a:t>
            </a:r>
            <a:r>
              <a:rPr lang="en-GB" b="1"/>
              <a:t>=  	</a:t>
            </a:r>
            <a:r>
              <a:rPr lang="en-GB" b="1" u="sng" smtClean="0"/>
              <a:t>P</a:t>
            </a:r>
            <a:r>
              <a:rPr lang="en-GB" b="1" smtClean="0"/>
              <a:t>	</a:t>
            </a:r>
            <a:r>
              <a:rPr lang="en-GB" b="1"/>
              <a:t>Siombail</a:t>
            </a:r>
            <a:r>
              <a:rPr lang="en-GB"/>
              <a:t> I	</a:t>
            </a:r>
            <a:r>
              <a:rPr lang="en-GB" b="1"/>
              <a:t>Aonad</a:t>
            </a:r>
            <a:r>
              <a:rPr lang="en-GB"/>
              <a:t> </a:t>
            </a:r>
            <a:r>
              <a:rPr lang="en-GB" smtClean="0"/>
              <a:t>Wm</a:t>
            </a:r>
            <a:r>
              <a:rPr lang="en-GB" baseline="30000" smtClean="0"/>
              <a:t>-2</a:t>
            </a:r>
            <a:endParaRPr lang="en-IE"/>
          </a:p>
          <a:p>
            <a:pPr marL="0" indent="0">
              <a:buNone/>
            </a:pPr>
            <a:r>
              <a:rPr lang="en-GB" b="1"/>
              <a:t>	</a:t>
            </a:r>
            <a:r>
              <a:rPr lang="en-GB" b="1" smtClean="0"/>
              <a:t>A</a:t>
            </a:r>
          </a:p>
          <a:p>
            <a:pPr marL="0" indent="0">
              <a:buNone/>
            </a:pPr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E" smtClean="0"/>
              <a:t>Déine Fuaime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2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An</a:t>
            </a:r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íosdéine </a:t>
            </a:r>
            <a:r>
              <a:rPr lang="en-GB"/>
              <a:t>gur féidir le duine aireachtáil.</a:t>
            </a:r>
            <a:endParaRPr lang="en-IE"/>
          </a:p>
          <a:p>
            <a:r>
              <a:rPr lang="en-GB"/>
              <a:t>Luach =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GB" b="1" baseline="30000">
                <a:solidFill>
                  <a:schemeClr val="accent1">
                    <a:lumMod val="75000"/>
                  </a:schemeClr>
                </a:solidFill>
              </a:rPr>
              <a:t>-12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 Wm</a:t>
            </a:r>
            <a:r>
              <a:rPr lang="en-GB" b="1" baseline="30000">
                <a:solidFill>
                  <a:schemeClr val="accent1">
                    <a:lumMod val="75000"/>
                  </a:schemeClr>
                </a:solidFill>
              </a:rPr>
              <a:t>-2</a:t>
            </a:r>
            <a:endParaRPr lang="en-IE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b="1" smtClean="0"/>
          </a:p>
          <a:p>
            <a:pPr marL="0" indent="0">
              <a:buNone/>
            </a:pPr>
            <a:r>
              <a:rPr lang="en-GB" b="1" smtClean="0"/>
              <a:t>Freagairt </a:t>
            </a:r>
            <a:r>
              <a:rPr lang="en-GB" b="1"/>
              <a:t>minicíochta na cluaise (Frequency response of the ear)</a:t>
            </a:r>
            <a:endParaRPr lang="en-IE"/>
          </a:p>
          <a:p>
            <a:pPr lvl="0"/>
            <a:r>
              <a:rPr lang="en-GB"/>
              <a:t>Abair go dtagann dhá thonnfuaime chuig do chluas agus an méid céanna fhuinnimh iontú ach lena mbaineann minicíochtaí difriúla leo. </a:t>
            </a:r>
            <a:endParaRPr lang="en-IE"/>
          </a:p>
          <a:p>
            <a:pPr lvl="0"/>
            <a:r>
              <a:rPr lang="en-GB"/>
              <a:t>Ní fhuaimítear go bhfuil an tréise céanna acú. </a:t>
            </a:r>
            <a:endParaRPr lang="en-IE"/>
          </a:p>
          <a:p>
            <a:r>
              <a:rPr lang="en-GB"/>
              <a:t>Bíonn an chluas </a:t>
            </a:r>
            <a:r>
              <a:rPr lang="en-GB" b="1"/>
              <a:t>níos íogair do minicíochta idir 2000Hz agus 4000Hz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Tairiseach na hÉisteachta</a:t>
            </a:r>
            <a:r>
              <a:rPr lang="en-IE"/>
              <a:t/>
            </a:r>
            <a:br>
              <a:rPr lang="en-IE"/>
            </a:b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/>
              <a:t>Bíonn raon leathan fuinnimh, ó </a:t>
            </a:r>
            <a:r>
              <a:rPr lang="en-IE" smtClean="0"/>
              <a:t>mhéid </a:t>
            </a:r>
            <a:r>
              <a:rPr lang="en-IE"/>
              <a:t>an-bheag go dtí méid réasúnta mór, á </a:t>
            </a:r>
            <a:r>
              <a:rPr lang="en-IE" smtClean="0"/>
              <a:t>iompar ag </a:t>
            </a:r>
            <a:r>
              <a:rPr lang="en-IE"/>
              <a:t>gnáthfhuaimeanna an tsaoil isteach i do chluas in aghaidh an tsoicind. </a:t>
            </a:r>
            <a:endParaRPr lang="en-IE" smtClean="0"/>
          </a:p>
          <a:p>
            <a:endParaRPr lang="en-IE" smtClean="0"/>
          </a:p>
          <a:p>
            <a:r>
              <a:rPr lang="en-IE" smtClean="0"/>
              <a:t>Ceapadh scála </a:t>
            </a:r>
            <a:r>
              <a:rPr lang="en-IE"/>
              <a:t>na leibhéal fuaimdhéine chun an raon sin a thomhas</a:t>
            </a:r>
            <a:r>
              <a:rPr lang="en-IE" smtClean="0"/>
              <a:t>.</a:t>
            </a:r>
          </a:p>
          <a:p>
            <a:pPr marL="0" indent="0">
              <a:buNone/>
            </a:pPr>
            <a:r>
              <a:rPr lang="en-IE" smtClean="0"/>
              <a:t> </a:t>
            </a:r>
            <a:r>
              <a:rPr lang="en-IE"/>
              <a:t>An </a:t>
            </a:r>
            <a:r>
              <a:rPr lang="en-IE" b="1"/>
              <a:t>leibhéal </a:t>
            </a:r>
            <a:r>
              <a:rPr lang="en-IE" b="1" smtClean="0"/>
              <a:t>fuaimdhéine </a:t>
            </a:r>
            <a:r>
              <a:rPr lang="en-IE" smtClean="0"/>
              <a:t>a </a:t>
            </a:r>
            <a:r>
              <a:rPr lang="en-IE"/>
              <a:t>thugtar ar na léimh ar an scála sin. Ina </a:t>
            </a:r>
            <a:r>
              <a:rPr lang="en-IE" b="1">
                <a:solidFill>
                  <a:schemeClr val="accent4">
                    <a:lumMod val="60000"/>
                    <a:lumOff val="40000"/>
                  </a:schemeClr>
                </a:solidFill>
              </a:rPr>
              <a:t>ndeicibeilí</a:t>
            </a:r>
            <a:r>
              <a:rPr lang="en-IE"/>
              <a:t> a thomhaistear iad.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/>
              <a:t> An leibhéal </a:t>
            </a:r>
            <a:r>
              <a:rPr lang="en-IE" smtClean="0"/>
              <a:t>fuaimdhéine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07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Fadtonn</a:t>
            </a:r>
          </a:p>
          <a:p>
            <a:r>
              <a:rPr lang="en-IE" smtClean="0"/>
              <a:t>Mar thoradh ar chreathadh choirp</a:t>
            </a:r>
          </a:p>
          <a:p>
            <a:r>
              <a:rPr lang="en-IE" smtClean="0"/>
              <a:t>Minicíocht an chreathaidh = minicíocht na fuaime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89551" cy="1143000"/>
          </a:xfrm>
        </p:spPr>
        <p:txBody>
          <a:bodyPr/>
          <a:lstStyle/>
          <a:p>
            <a:r>
              <a:rPr lang="en-IE" smtClean="0"/>
              <a:t>Fuaim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38" y="446507"/>
            <a:ext cx="3552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48" y="3429000"/>
            <a:ext cx="36905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38831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3573016"/>
            <a:ext cx="609600" cy="609600"/>
          </a:xfrm>
          <a:prstGeom prst="rect">
            <a:avLst/>
          </a:prstGeom>
        </p:spPr>
      </p:pic>
      <p:pic>
        <p:nvPicPr>
          <p:cNvPr id="5" name="MS90038831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6296" y="323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Má mhéadaíter ar léibhéal fuaimdhéine:</a:t>
            </a:r>
          </a:p>
          <a:p>
            <a:endParaRPr lang="en-IE"/>
          </a:p>
          <a:p>
            <a:r>
              <a:rPr lang="en-IE" smtClean="0"/>
              <a:t> faoi 2 suimítear +0.3dB</a:t>
            </a:r>
          </a:p>
          <a:p>
            <a:r>
              <a:rPr lang="en-IE"/>
              <a:t>faoi </a:t>
            </a:r>
            <a:r>
              <a:rPr lang="en-IE" smtClean="0"/>
              <a:t>4 </a:t>
            </a:r>
            <a:r>
              <a:rPr lang="en-IE"/>
              <a:t>suimítear +</a:t>
            </a:r>
            <a:r>
              <a:rPr lang="en-IE" smtClean="0"/>
              <a:t>0.3 + 0.3dB = 0.6dB etc</a:t>
            </a:r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Méadú ar leibhéal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12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smtClean="0"/>
              <a:t>Scála </a:t>
            </a:r>
            <a:r>
              <a:rPr lang="en-GB" b="1"/>
              <a:t>deicibeil coigeartaithe </a:t>
            </a:r>
            <a:r>
              <a:rPr lang="en-GB"/>
              <a:t>curtha in oiriúnt do fhreagairt mhinicíocht na cluaise</a:t>
            </a:r>
            <a:r>
              <a:rPr lang="en-GB" smtClean="0"/>
              <a:t>.</a:t>
            </a:r>
          </a:p>
          <a:p>
            <a:pPr lvl="0"/>
            <a:endParaRPr lang="en-IE"/>
          </a:p>
          <a:p>
            <a:pPr lvl="0"/>
            <a:r>
              <a:rPr lang="en-GB"/>
              <a:t>Tugann an scála leibhéal níos airde do fhuaimeanna idir 2000Hz agus 4000Hz mar a dhéanann an chluas</a:t>
            </a:r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Scála dBa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1412777"/>
            <a:ext cx="398013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IE" sz="2800" b="1" i="1"/>
              <a:t>TRUAILLIÚ FOTHRAIM AGUS COSAINT CHLUAISE</a:t>
            </a:r>
            <a:endParaRPr lang="en-IE" sz="2800"/>
          </a:p>
        </p:txBody>
      </p:sp>
      <p:sp>
        <p:nvSpPr>
          <p:cNvPr id="6" name="TextBox 5"/>
          <p:cNvSpPr txBox="1"/>
          <p:nvPr/>
        </p:nvSpPr>
        <p:spPr>
          <a:xfrm>
            <a:off x="4067944" y="927562"/>
            <a:ext cx="4968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190  Buama </a:t>
            </a:r>
            <a:r>
              <a:rPr lang="en-GB"/>
              <a:t>núicléach</a:t>
            </a:r>
            <a:endParaRPr lang="en-IE"/>
          </a:p>
          <a:p>
            <a:r>
              <a:rPr lang="en-GB" smtClean="0"/>
              <a:t>180 Míol </a:t>
            </a:r>
            <a:r>
              <a:rPr lang="en-GB"/>
              <a:t>mór gorm</a:t>
            </a:r>
            <a:endParaRPr lang="en-IE"/>
          </a:p>
          <a:p>
            <a:r>
              <a:rPr lang="en-GB" smtClean="0"/>
              <a:t>170 Spás </a:t>
            </a:r>
            <a:r>
              <a:rPr lang="en-GB"/>
              <a:t>roicéad</a:t>
            </a:r>
            <a:endParaRPr lang="en-IE"/>
          </a:p>
          <a:p>
            <a:r>
              <a:rPr lang="en-GB" smtClean="0"/>
              <a:t>160 Gunna </a:t>
            </a:r>
            <a:r>
              <a:rPr lang="en-GB"/>
              <a:t>gar le cluas</a:t>
            </a:r>
            <a:endParaRPr lang="en-IE"/>
          </a:p>
          <a:p>
            <a:r>
              <a:rPr lang="en-GB" smtClean="0"/>
              <a:t>150 Bristear </a:t>
            </a:r>
            <a:r>
              <a:rPr lang="en-GB"/>
              <a:t>an tiompán cluaise</a:t>
            </a:r>
            <a:endParaRPr lang="en-IE"/>
          </a:p>
          <a:p>
            <a:r>
              <a:rPr lang="en-GB" smtClean="0"/>
              <a:t>140 Eitléan </a:t>
            </a:r>
            <a:r>
              <a:rPr lang="en-GB"/>
              <a:t>ag imeacht</a:t>
            </a:r>
            <a:endParaRPr lang="en-IE"/>
          </a:p>
          <a:p>
            <a:r>
              <a:rPr lang="en-GB" smtClean="0"/>
              <a:t>130 Leibhéal </a:t>
            </a:r>
            <a:r>
              <a:rPr lang="en-GB"/>
              <a:t>ag a dtosnaíonn pian</a:t>
            </a:r>
            <a:endParaRPr lang="en-IE"/>
          </a:p>
          <a:p>
            <a:r>
              <a:rPr lang="en-GB" smtClean="0"/>
              <a:t>120 In </a:t>
            </a:r>
            <a:r>
              <a:rPr lang="en-GB"/>
              <a:t>aice le callaire ag disco</a:t>
            </a:r>
            <a:endParaRPr lang="en-IE"/>
          </a:p>
          <a:p>
            <a:r>
              <a:rPr lang="en-GB" smtClean="0"/>
              <a:t>110 Toirneach/druilire</a:t>
            </a:r>
            <a:endParaRPr lang="en-IE"/>
          </a:p>
          <a:p>
            <a:r>
              <a:rPr lang="en-GB" smtClean="0"/>
              <a:t>100 Sábh </a:t>
            </a:r>
            <a:r>
              <a:rPr lang="en-GB"/>
              <a:t>slábhrach (chainsaw)</a:t>
            </a:r>
            <a:endParaRPr lang="en-IE"/>
          </a:p>
          <a:p>
            <a:r>
              <a:rPr lang="en-GB" smtClean="0"/>
              <a:t>90 Gach </a:t>
            </a:r>
            <a:r>
              <a:rPr lang="en-GB"/>
              <a:t>duine ag caint sa seomra </a:t>
            </a:r>
            <a:endParaRPr lang="en-GB" smtClean="0"/>
          </a:p>
          <a:p>
            <a:r>
              <a:rPr lang="en-GB" smtClean="0"/>
              <a:t>80 Doras </a:t>
            </a:r>
            <a:r>
              <a:rPr lang="en-GB"/>
              <a:t>ag dúnadh go tobann/clog alairm</a:t>
            </a:r>
            <a:endParaRPr lang="en-IE"/>
          </a:p>
          <a:p>
            <a:r>
              <a:rPr lang="en-GB" smtClean="0"/>
              <a:t>70 Ag </a:t>
            </a:r>
            <a:r>
              <a:rPr lang="en-GB"/>
              <a:t>caint os ard</a:t>
            </a:r>
            <a:endParaRPr lang="en-IE"/>
          </a:p>
          <a:p>
            <a:r>
              <a:rPr lang="en-GB" smtClean="0"/>
              <a:t>60 Gnáth </a:t>
            </a:r>
            <a:r>
              <a:rPr lang="en-GB"/>
              <a:t>chaint</a:t>
            </a:r>
            <a:endParaRPr lang="en-IE"/>
          </a:p>
          <a:p>
            <a:r>
              <a:rPr lang="en-GB" smtClean="0"/>
              <a:t>50 Caint </a:t>
            </a:r>
            <a:r>
              <a:rPr lang="en-GB"/>
              <a:t>ciúin</a:t>
            </a:r>
            <a:endParaRPr lang="en-IE"/>
          </a:p>
          <a:p>
            <a:r>
              <a:rPr lang="en-GB" smtClean="0"/>
              <a:t>40 Cuileog </a:t>
            </a:r>
            <a:r>
              <a:rPr lang="en-GB"/>
              <a:t>ag eitilt/sráid </a:t>
            </a:r>
            <a:r>
              <a:rPr lang="en-GB" smtClean="0"/>
              <a:t>chiúin</a:t>
            </a:r>
          </a:p>
          <a:p>
            <a:r>
              <a:rPr lang="en-GB" smtClean="0"/>
              <a:t>20 Leabharlann</a:t>
            </a:r>
            <a:endParaRPr lang="en-IE"/>
          </a:p>
          <a:p>
            <a:r>
              <a:rPr lang="en-GB" smtClean="0"/>
              <a:t>10 Clog </a:t>
            </a:r>
            <a:r>
              <a:rPr lang="en-GB"/>
              <a:t>- tic</a:t>
            </a:r>
            <a:endParaRPr lang="en-IE"/>
          </a:p>
          <a:p>
            <a:r>
              <a:rPr lang="en-GB" smtClean="0"/>
              <a:t>0 Leibhéal </a:t>
            </a:r>
            <a:r>
              <a:rPr lang="en-GB"/>
              <a:t>is isle gur féidir le daoine aon rud a chloisteáil.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3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3000" b="1"/>
              <a:t>MINICÍOCHT BHUNÚSACH </a:t>
            </a:r>
            <a:r>
              <a:rPr lang="en-IE" sz="3000" b="1" smtClean="0"/>
              <a:t>SREINGE</a:t>
            </a:r>
            <a:endParaRPr lang="en-IE" sz="3000" b="1"/>
          </a:p>
          <a:p>
            <a:r>
              <a:rPr lang="en-IE" sz="3000"/>
              <a:t>Sreang atá ar crith agus frithnód ina lár agus nód ag an dá fhoirceann (agus </a:t>
            </a:r>
            <a:r>
              <a:rPr lang="en-IE" sz="3000" smtClean="0"/>
              <a:t>gan aon </a:t>
            </a:r>
            <a:r>
              <a:rPr lang="en-IE" sz="3000"/>
              <a:t>nód ná frithnód eile i gceist), is ar a </a:t>
            </a:r>
            <a:r>
              <a:rPr lang="en-IE" sz="3000" b="1" i="1"/>
              <a:t>minicíocht bhunúsach </a:t>
            </a:r>
            <a:r>
              <a:rPr lang="en-IE" sz="3000"/>
              <a:t>atá sí ar crith.</a:t>
            </a:r>
            <a:endParaRPr lang="en-IE" sz="3000" smtClean="0">
              <a:hlinkClick r:id="rId2"/>
            </a:endParaRPr>
          </a:p>
          <a:p>
            <a:endParaRPr lang="en-IE" sz="1800">
              <a:hlinkClick r:id="rId2"/>
            </a:endParaRPr>
          </a:p>
          <a:p>
            <a:pPr marL="0" indent="0">
              <a:buNone/>
            </a:pPr>
            <a:endParaRPr lang="en-IE" sz="1800" smtClean="0">
              <a:hlinkClick r:id="rId2"/>
            </a:endParaRPr>
          </a:p>
          <a:p>
            <a:endParaRPr lang="en-IE" sz="1800">
              <a:hlinkClick r:id="rId2"/>
            </a:endParaRPr>
          </a:p>
          <a:p>
            <a:endParaRPr lang="en-IE" sz="1800">
              <a:hlinkClick r:id="rId2"/>
            </a:endParaRPr>
          </a:p>
          <a:p>
            <a:r>
              <a:rPr lang="en-IE" sz="1800" smtClean="0">
                <a:hlinkClick r:id="rId2"/>
              </a:rPr>
              <a:t>http</a:t>
            </a:r>
            <a:r>
              <a:rPr lang="en-IE" sz="1800">
                <a:hlinkClick r:id="rId2"/>
              </a:rPr>
              <a:t>://</a:t>
            </a:r>
            <a:r>
              <a:rPr lang="en-IE" sz="1800" smtClean="0">
                <a:hlinkClick r:id="rId2"/>
              </a:rPr>
              <a:t>www.acoustics.salford.ac.uk/feschools/waves/string.htm#string</a:t>
            </a:r>
            <a:endParaRPr lang="en-IE" sz="1800" smtClean="0"/>
          </a:p>
          <a:p>
            <a:r>
              <a:rPr lang="en-IE" sz="1800" smtClean="0">
                <a:hlinkClick r:id="rId3"/>
              </a:rPr>
              <a:t>http</a:t>
            </a:r>
            <a:r>
              <a:rPr lang="en-IE" sz="1800">
                <a:hlinkClick r:id="rId3"/>
              </a:rPr>
              <a:t>://www.walter-fendt.de/ph14e/stwaverefl.htm</a:t>
            </a:r>
            <a:endParaRPr lang="en-IE" sz="1800" smtClean="0"/>
          </a:p>
          <a:p>
            <a:endParaRPr lang="en-I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Creathanna ar shreang rite</a:t>
            </a:r>
            <a:endParaRPr lang="en-IE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96344" cy="145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Iolraithe den mhinicíocht </a:t>
            </a:r>
            <a:r>
              <a:rPr lang="en-GB" b="1" smtClean="0"/>
              <a:t>bhunusach</a:t>
            </a:r>
          </a:p>
          <a:p>
            <a:pPr marL="0" indent="0">
              <a:buNone/>
            </a:pPr>
            <a:endParaRPr lang="en-GB" b="1" smtClean="0"/>
          </a:p>
          <a:p>
            <a:pPr marL="0" indent="0">
              <a:buNone/>
            </a:pPr>
            <a:r>
              <a:rPr lang="en-GB" b="1" smtClean="0"/>
              <a:t>f</a:t>
            </a:r>
            <a:r>
              <a:rPr lang="en-GB" b="1" baseline="-25000" smtClean="0"/>
              <a:t>o</a:t>
            </a:r>
            <a:endParaRPr lang="en-GB" b="1" smtClean="0"/>
          </a:p>
          <a:p>
            <a:pPr marL="0" indent="0">
              <a:buNone/>
            </a:pPr>
            <a:endParaRPr lang="en-GB" b="1" smtClean="0"/>
          </a:p>
          <a:p>
            <a:pPr marL="0" indent="0">
              <a:buNone/>
            </a:pPr>
            <a:r>
              <a:rPr lang="en-GB" b="1" smtClean="0"/>
              <a:t>2f</a:t>
            </a:r>
            <a:r>
              <a:rPr lang="en-GB" b="1" baseline="-25000" smtClean="0"/>
              <a:t>o</a:t>
            </a:r>
            <a:endParaRPr lang="en-IE"/>
          </a:p>
          <a:p>
            <a:pPr marL="0" indent="0">
              <a:buNone/>
            </a:pPr>
            <a:endParaRPr lang="en-GB" b="1" smtClean="0"/>
          </a:p>
          <a:p>
            <a:pPr marL="0" indent="0">
              <a:buNone/>
            </a:pPr>
            <a:r>
              <a:rPr lang="en-GB" b="1" smtClean="0"/>
              <a:t>3f</a:t>
            </a:r>
            <a:r>
              <a:rPr lang="en-GB" b="1" baseline="-25000" smtClean="0"/>
              <a:t>o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Armónaigh</a:t>
            </a:r>
            <a:endParaRPr lang="en-I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39" y="2132856"/>
            <a:ext cx="2029957" cy="287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8" y="1988840"/>
            <a:ext cx="6402105" cy="317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Sonaimhéadar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/>
              <a:t>(1) Fad	</a:t>
            </a:r>
            <a:r>
              <a:rPr lang="en-IE" smtClean="0"/>
              <a:t>				f α </a:t>
            </a:r>
            <a:r>
              <a:rPr lang="en-IE"/>
              <a:t>1/L</a:t>
            </a:r>
          </a:p>
          <a:p>
            <a:r>
              <a:rPr lang="en-IE"/>
              <a:t>(2) Teannas		</a:t>
            </a:r>
            <a:r>
              <a:rPr lang="en-IE" smtClean="0"/>
              <a:t>	</a:t>
            </a:r>
            <a:r>
              <a:rPr lang="en-IE"/>
              <a:t>	f α</a:t>
            </a:r>
            <a:r>
              <a:rPr lang="en-IE" smtClean="0"/>
              <a:t> √T</a:t>
            </a:r>
            <a:endParaRPr lang="en-IE"/>
          </a:p>
          <a:p>
            <a:r>
              <a:rPr lang="en-IE"/>
              <a:t>(3) Mais in aghaidh an aonaid </a:t>
            </a:r>
            <a:r>
              <a:rPr lang="en-IE" smtClean="0"/>
              <a:t>faid.   f </a:t>
            </a:r>
            <a:r>
              <a:rPr lang="en-IE"/>
              <a:t>α</a:t>
            </a:r>
            <a:r>
              <a:rPr lang="en-IE" smtClean="0"/>
              <a:t> </a:t>
            </a:r>
            <a:r>
              <a:rPr lang="en-IE"/>
              <a:t>√</a:t>
            </a:r>
            <a:r>
              <a:rPr lang="en-IE" smtClean="0"/>
              <a:t>(1/</a:t>
            </a:r>
            <a:r>
              <a:rPr lang="en-IE"/>
              <a:t> </a:t>
            </a:r>
            <a:r>
              <a:rPr lang="el-GR"/>
              <a:t>μ</a:t>
            </a:r>
            <a:r>
              <a:rPr lang="en-IE" smtClean="0"/>
              <a:t>)</a:t>
            </a:r>
            <a:endParaRPr lang="en-IE"/>
          </a:p>
          <a:p>
            <a:endParaRPr lang="en-IE"/>
          </a:p>
          <a:p>
            <a:r>
              <a:rPr lang="en-IE"/>
              <a:t>Foirmle	</a:t>
            </a:r>
          </a:p>
          <a:p>
            <a:r>
              <a:rPr lang="el-GR" smtClean="0"/>
              <a:t>μ</a:t>
            </a:r>
            <a:r>
              <a:rPr lang="en-IE" smtClean="0"/>
              <a:t> </a:t>
            </a:r>
            <a:r>
              <a:rPr lang="en-IE"/>
              <a:t>: = mais 1m den sreinge. Aonad: kg m </a:t>
            </a:r>
            <a:r>
              <a:rPr lang="en-IE" baseline="30000"/>
              <a:t>-1 </a:t>
            </a:r>
            <a:r>
              <a:rPr lang="en-IE"/>
              <a:t>.</a:t>
            </a:r>
          </a:p>
          <a:p>
            <a:endParaRPr lang="en-IE"/>
          </a:p>
          <a:p>
            <a:r>
              <a:rPr lang="en-IE"/>
              <a:t>Bunmhinicíocht nadúrtha sreinge :</a:t>
            </a:r>
          </a:p>
          <a:p>
            <a:endParaRPr lang="en-IE"/>
          </a:p>
          <a:p>
            <a:endParaRPr lang="en-IE"/>
          </a:p>
          <a:p>
            <a:pPr marL="109728" indent="0">
              <a:buNone/>
            </a:pPr>
            <a:r>
              <a:rPr lang="en-IE"/>
              <a:t>f  = √ </a:t>
            </a:r>
            <a:r>
              <a:rPr lang="en-IE" smtClean="0"/>
              <a:t>T</a:t>
            </a:r>
            <a:endParaRPr lang="en-IE"/>
          </a:p>
          <a:p>
            <a:pPr marL="109728" indent="0">
              <a:buNone/>
            </a:pPr>
            <a:r>
              <a:rPr lang="en-IE"/>
              <a:t>    </a:t>
            </a:r>
            <a:r>
              <a:rPr lang="en-IE" smtClean="0"/>
              <a:t>     </a:t>
            </a:r>
            <a:r>
              <a:rPr lang="en-IE"/>
              <a:t>-------</a:t>
            </a:r>
          </a:p>
          <a:p>
            <a:pPr marL="109728" indent="0">
              <a:buNone/>
            </a:pPr>
            <a:r>
              <a:rPr lang="en-IE"/>
              <a:t>    </a:t>
            </a:r>
            <a:r>
              <a:rPr lang="en-IE" smtClean="0"/>
              <a:t>     </a:t>
            </a:r>
            <a:r>
              <a:rPr lang="en-IE"/>
              <a:t>2L √</a:t>
            </a:r>
            <a:r>
              <a:rPr lang="en-IE" smtClean="0"/>
              <a:t> </a:t>
            </a:r>
            <a:r>
              <a:rPr lang="el-GR"/>
              <a:t>μ</a:t>
            </a:r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Fachtóirí ar a mbraitheann an bhunmhinicíocht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69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5810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rmAutofit/>
          </a:bodyPr>
          <a:lstStyle/>
          <a:p>
            <a:r>
              <a:rPr lang="en-IE" sz="2800" smtClean="0"/>
              <a:t>Buail an ghabháilín cheoil</a:t>
            </a:r>
          </a:p>
          <a:p>
            <a:r>
              <a:rPr lang="en-IE" sz="2800" smtClean="0"/>
              <a:t>Cuir é ar an sreinge</a:t>
            </a:r>
          </a:p>
          <a:p>
            <a:r>
              <a:rPr lang="en-IE" sz="2800" smtClean="0"/>
              <a:t>Bog an droichead go dtí go</a:t>
            </a:r>
          </a:p>
          <a:p>
            <a:pPr lvl="1"/>
            <a:r>
              <a:rPr lang="en-IE" smtClean="0"/>
              <a:t>tarlaíonn athshondas – titeann an páipéar</a:t>
            </a:r>
          </a:p>
          <a:p>
            <a:r>
              <a:rPr lang="en-IE" sz="2800" smtClean="0"/>
              <a:t>Ag pointe athshondas </a:t>
            </a:r>
          </a:p>
          <a:p>
            <a:pPr lvl="1"/>
            <a:r>
              <a:rPr lang="en-IE" smtClean="0"/>
              <a:t>Minicíocht na sreinge idir na droichid=minicíocht na ghabháilíne cheoil 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E" smtClean="0"/>
              <a:t>A thaispéaint go bhfuil f</a:t>
            </a:r>
            <a:r>
              <a:rPr lang="en-IE"/>
              <a:t>α </a:t>
            </a:r>
            <a:r>
              <a:rPr lang="en-IE" smtClean="0"/>
              <a:t>1/L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1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5591363" cy="53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Graf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77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5643977" cy="24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IE" sz="2400"/>
              <a:t>Buail an ghabháilín cheoil</a:t>
            </a:r>
          </a:p>
          <a:p>
            <a:r>
              <a:rPr lang="en-IE" sz="2400"/>
              <a:t>Cuir é ar an sreinge</a:t>
            </a:r>
          </a:p>
          <a:p>
            <a:r>
              <a:rPr lang="en-IE" sz="2400" smtClean="0"/>
              <a:t>Cas an scorán teannais chun an teannas a athrú go </a:t>
            </a:r>
            <a:r>
              <a:rPr lang="en-IE" sz="2400"/>
              <a:t>dtí go</a:t>
            </a:r>
          </a:p>
          <a:p>
            <a:pPr lvl="1"/>
            <a:r>
              <a:rPr lang="en-IE" sz="2400"/>
              <a:t>tarlaíonn athshondas – titeann an páipéar</a:t>
            </a:r>
          </a:p>
          <a:p>
            <a:r>
              <a:rPr lang="en-IE" sz="2400"/>
              <a:t>Ag pointe athshondas </a:t>
            </a:r>
          </a:p>
          <a:p>
            <a:pPr lvl="1"/>
            <a:r>
              <a:rPr lang="en-IE" sz="2400"/>
              <a:t>Minicíocht na sreinge idir na droichid=minicíocht na ghabháilíne cheoil </a:t>
            </a:r>
            <a:endParaRPr lang="en-IE" sz="2400" smtClean="0"/>
          </a:p>
          <a:p>
            <a:pPr lvl="1"/>
            <a:r>
              <a:rPr lang="en-IE" sz="2400" smtClean="0"/>
              <a:t>Léigh an teannas </a:t>
            </a:r>
          </a:p>
          <a:p>
            <a:pPr lvl="1"/>
            <a:r>
              <a:rPr lang="en-IE" sz="2400" smtClean="0"/>
              <a:t>ar an niútain mhéadar</a:t>
            </a:r>
            <a:endParaRPr lang="en-IE" sz="2400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E"/>
              <a:t>A thaispeáint go bhfuil fα √</a:t>
            </a:r>
            <a:r>
              <a:rPr lang="en-IE" smtClean="0"/>
              <a:t>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7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smtClean="0"/>
              <a:t>A</a:t>
            </a:r>
          </a:p>
          <a:p>
            <a:endParaRPr lang="en-IE"/>
          </a:p>
          <a:p>
            <a:r>
              <a:rPr lang="en-IE" smtClean="0"/>
              <a:t>B</a:t>
            </a:r>
          </a:p>
          <a:p>
            <a:endParaRPr lang="en-IE"/>
          </a:p>
          <a:p>
            <a:r>
              <a:rPr lang="en-IE" smtClean="0"/>
              <a:t>C</a:t>
            </a:r>
          </a:p>
          <a:p>
            <a:endParaRPr lang="en-IE"/>
          </a:p>
          <a:p>
            <a:r>
              <a:rPr lang="en-IE" smtClean="0"/>
              <a:t>D</a:t>
            </a:r>
          </a:p>
          <a:p>
            <a:endParaRPr lang="en-IE"/>
          </a:p>
          <a:p>
            <a:r>
              <a:rPr lang="en-IE" smtClean="0"/>
              <a:t>E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Fuaimeanna?</a:t>
            </a:r>
            <a:endParaRPr lang="en-IE"/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1680" y="1556792"/>
            <a:ext cx="609600" cy="609600"/>
          </a:xfrm>
          <a:prstGeom prst="rect">
            <a:avLst/>
          </a:prstGeom>
        </p:spPr>
      </p:pic>
      <p:pic>
        <p:nvPicPr>
          <p:cNvPr id="10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13919" y="2535382"/>
            <a:ext cx="609600" cy="609600"/>
          </a:xfrm>
          <a:prstGeom prst="rect">
            <a:avLst/>
          </a:prstGeom>
        </p:spPr>
      </p:pic>
      <p:pic>
        <p:nvPicPr>
          <p:cNvPr id="12" name="MS910220267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84721" y="4365104"/>
            <a:ext cx="609600" cy="609600"/>
          </a:xfrm>
          <a:prstGeom prst="rect">
            <a:avLst/>
          </a:prstGeom>
        </p:spPr>
      </p:pic>
      <p:pic>
        <p:nvPicPr>
          <p:cNvPr id="14" name="MS90038834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13919" y="3449782"/>
            <a:ext cx="609600" cy="609600"/>
          </a:xfrm>
          <a:prstGeom prst="rect">
            <a:avLst/>
          </a:prstGeom>
        </p:spPr>
      </p:pic>
      <p:pic>
        <p:nvPicPr>
          <p:cNvPr id="15" name="MS900388477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35696" y="5373216"/>
            <a:ext cx="609600" cy="609600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2915816" y="1491600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E" smtClean="0"/>
              <a:t>Bualadh bos</a:t>
            </a:r>
          </a:p>
          <a:p>
            <a:endParaRPr lang="en-IE" smtClean="0"/>
          </a:p>
          <a:p>
            <a:r>
              <a:rPr lang="en-IE" smtClean="0"/>
              <a:t>Teileafón</a:t>
            </a:r>
          </a:p>
          <a:p>
            <a:pPr lvl="3"/>
            <a:endParaRPr lang="en-IE" smtClean="0"/>
          </a:p>
          <a:p>
            <a:r>
              <a:rPr lang="en-IE" smtClean="0"/>
              <a:t>Uisce</a:t>
            </a:r>
          </a:p>
          <a:p>
            <a:endParaRPr lang="en-IE" smtClean="0"/>
          </a:p>
          <a:p>
            <a:r>
              <a:rPr lang="en-IE" smtClean="0"/>
              <a:t>Skateboard</a:t>
            </a:r>
          </a:p>
          <a:p>
            <a:endParaRPr lang="en-IE" smtClean="0"/>
          </a:p>
          <a:p>
            <a:r>
              <a:rPr lang="en-IE" smtClean="0"/>
              <a:t>Bean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1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5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6696744" cy="551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Graf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9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2922"/>
            <a:ext cx="4032448" cy="38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b="1"/>
              <a:t>Tonnta Conaitheacha i </a:t>
            </a:r>
            <a:r>
              <a:rPr lang="en-GB" b="1" smtClean="0"/>
              <a:t>bpiopaí dúnta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/>
              <a:t>Chéad Armónach					Dara armónach</a:t>
            </a:r>
            <a:endParaRPr lang="en-IE"/>
          </a:p>
          <a:p>
            <a:r>
              <a:rPr lang="en-GB"/>
              <a:t>L = Fad ó nód go frithnód = λ/4			L = 3(λ/4)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>
                <a:sym typeface="Wingdings"/>
              </a:rPr>
              <a:t></a:t>
            </a:r>
            <a:r>
              <a:rPr lang="en-GB"/>
              <a:t> </a:t>
            </a:r>
            <a:r>
              <a:rPr lang="el-GR"/>
              <a:t>λ = 4</a:t>
            </a:r>
            <a:r>
              <a:rPr lang="en-GB"/>
              <a:t>L</a:t>
            </a:r>
            <a:r>
              <a:rPr lang="el-GR"/>
              <a:t>					</a:t>
            </a:r>
            <a:r>
              <a:rPr lang="en-GB" smtClean="0">
                <a:sym typeface="Wingdings"/>
              </a:rPr>
              <a:t></a:t>
            </a:r>
            <a:r>
              <a:rPr lang="en-GB" smtClean="0"/>
              <a:t> </a:t>
            </a:r>
            <a:r>
              <a:rPr lang="el-GR"/>
              <a:t>λ = 4</a:t>
            </a:r>
            <a:r>
              <a:rPr lang="en-GB"/>
              <a:t>L</a:t>
            </a:r>
            <a:r>
              <a:rPr lang="el-GR"/>
              <a:t>/3</a:t>
            </a:r>
            <a:endParaRPr lang="en-IE"/>
          </a:p>
          <a:p>
            <a:r>
              <a:rPr lang="el-GR"/>
              <a:t> </a:t>
            </a:r>
            <a:endParaRPr lang="en-IE"/>
          </a:p>
          <a:p>
            <a:r>
              <a:rPr lang="en-GB"/>
              <a:t>f</a:t>
            </a:r>
            <a:r>
              <a:rPr lang="el-GR" baseline="-25000"/>
              <a:t>1</a:t>
            </a:r>
            <a:r>
              <a:rPr lang="el-GR"/>
              <a:t> = </a:t>
            </a:r>
            <a:r>
              <a:rPr lang="en-GB"/>
              <a:t>c</a:t>
            </a:r>
            <a:r>
              <a:rPr lang="el-GR"/>
              <a:t>/λ = </a:t>
            </a:r>
            <a:r>
              <a:rPr lang="en-GB"/>
              <a:t>c</a:t>
            </a:r>
            <a:r>
              <a:rPr lang="el-GR"/>
              <a:t>/4</a:t>
            </a:r>
            <a:r>
              <a:rPr lang="en-GB"/>
              <a:t>L</a:t>
            </a:r>
            <a:r>
              <a:rPr lang="el-GR"/>
              <a:t>					</a:t>
            </a:r>
            <a:r>
              <a:rPr lang="en-GB">
                <a:sym typeface="Wingdings"/>
              </a:rPr>
              <a:t></a:t>
            </a:r>
            <a:r>
              <a:rPr lang="en-GB"/>
              <a:t> f</a:t>
            </a:r>
            <a:r>
              <a:rPr lang="el-GR"/>
              <a:t>2 = </a:t>
            </a:r>
            <a:r>
              <a:rPr lang="en-GB"/>
              <a:t>c</a:t>
            </a:r>
            <a:r>
              <a:rPr lang="el-GR"/>
              <a:t>/λ</a:t>
            </a:r>
            <a:endParaRPr lang="en-IE"/>
          </a:p>
          <a:p>
            <a:r>
              <a:rPr lang="el-GR"/>
              <a:t> </a:t>
            </a:r>
            <a:endParaRPr lang="en-IE"/>
          </a:p>
          <a:p>
            <a:r>
              <a:rPr lang="en-IE" smtClean="0">
                <a:sym typeface="Wingdings"/>
              </a:rPr>
              <a:t>						</a:t>
            </a:r>
            <a:r>
              <a:rPr lang="en-IE" smtClean="0"/>
              <a:t> </a:t>
            </a:r>
            <a:r>
              <a:rPr lang="en-IE"/>
              <a:t>f</a:t>
            </a:r>
            <a:r>
              <a:rPr lang="en-IE" baseline="-25000"/>
              <a:t>2</a:t>
            </a:r>
            <a:r>
              <a:rPr lang="en-IE"/>
              <a:t> = 3 (c/4L)		</a:t>
            </a:r>
            <a:r>
              <a:rPr lang="en-IE" smtClean="0"/>
              <a:t>		</a:t>
            </a:r>
            <a:r>
              <a:rPr lang="en-IE"/>
              <a:t>			</a:t>
            </a:r>
            <a:r>
              <a:rPr lang="en-IE">
                <a:sym typeface="Wingdings"/>
              </a:rPr>
              <a:t></a:t>
            </a:r>
            <a:r>
              <a:rPr lang="en-IE"/>
              <a:t> f</a:t>
            </a:r>
            <a:r>
              <a:rPr lang="en-IE" baseline="-25000"/>
              <a:t>2</a:t>
            </a:r>
            <a:r>
              <a:rPr lang="en-IE"/>
              <a:t> = 3 f</a:t>
            </a:r>
            <a:r>
              <a:rPr lang="en-IE" baseline="-25000"/>
              <a:t>1</a:t>
            </a:r>
            <a:r>
              <a:rPr lang="en-I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60440" cy="510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3600" b="1"/>
              <a:t>Tonnta Conaitheacha i bpiopaí </a:t>
            </a:r>
            <a:r>
              <a:rPr lang="en-GB" sz="3600" b="1" smtClean="0"/>
              <a:t>oscailte</a:t>
            </a:r>
            <a:endParaRPr lang="en-IE" sz="3600"/>
          </a:p>
        </p:txBody>
      </p:sp>
      <p:sp>
        <p:nvSpPr>
          <p:cNvPr id="4" name="TextBox 3"/>
          <p:cNvSpPr txBox="1"/>
          <p:nvPr/>
        </p:nvSpPr>
        <p:spPr>
          <a:xfrm>
            <a:off x="5148064" y="155679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smtClean="0"/>
              <a:t>Gach</a:t>
            </a:r>
            <a:r>
              <a:rPr lang="en-IE" sz="3200" smtClean="0"/>
              <a:t> armónaigh i láthair 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24061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Píopaí oscailte			Píopaí Dunta</a:t>
            </a:r>
            <a:endParaRPr lang="en-IE"/>
          </a:p>
          <a:p>
            <a:r>
              <a:rPr lang="en-GB"/>
              <a:t>Feadóg stán				Clairinéid</a:t>
            </a:r>
            <a:endParaRPr lang="en-IE"/>
          </a:p>
          <a:p>
            <a:r>
              <a:rPr lang="en-GB"/>
              <a:t>Fliúit					Trombón</a:t>
            </a:r>
            <a:endParaRPr lang="en-IE"/>
          </a:p>
          <a:p>
            <a:r>
              <a:rPr lang="en-GB"/>
              <a:t>Cláradóir (recorder)			Sacsafón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Píopaí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2051720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2"/>
              </a:rPr>
              <a:t>http://www.dsokids.com/listen/instrumentlist.aspx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7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Buail gabhailín cheoil</a:t>
            </a:r>
          </a:p>
          <a:p>
            <a:r>
              <a:rPr lang="en-IE" smtClean="0"/>
              <a:t>Ardaigh feadán go dtí go </a:t>
            </a:r>
          </a:p>
          <a:p>
            <a:pPr marL="0" indent="0">
              <a:buNone/>
            </a:pPr>
            <a:r>
              <a:rPr lang="en-IE" smtClean="0"/>
              <a:t>dtarlaíonn athshondas-</a:t>
            </a:r>
          </a:p>
          <a:p>
            <a:pPr marL="0" indent="0">
              <a:buNone/>
            </a:pPr>
            <a:r>
              <a:rPr lang="en-IE" smtClean="0"/>
              <a:t>méadú ar threise na fuaime</a:t>
            </a:r>
          </a:p>
          <a:p>
            <a:pPr marL="0" indent="0">
              <a:buNone/>
            </a:pPr>
            <a:r>
              <a:rPr lang="en-IE" smtClean="0"/>
              <a:t>Minicíocht an fheadáin aeir</a:t>
            </a:r>
          </a:p>
          <a:p>
            <a:pPr marL="0" indent="0">
              <a:buNone/>
            </a:pPr>
            <a:r>
              <a:rPr lang="en-IE" smtClean="0"/>
              <a:t>= minicíocht na gabhlóga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Luas Fuaime a thomhas </a:t>
            </a:r>
            <a:endParaRPr lang="en-I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63289"/>
            <a:ext cx="36262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λ</a:t>
            </a:r>
            <a:r>
              <a:rPr lang="en-GB"/>
              <a:t> = 4(</a:t>
            </a:r>
            <a:r>
              <a:rPr lang="en-GB" i="1"/>
              <a:t>l</a:t>
            </a:r>
            <a:r>
              <a:rPr lang="en-GB" baseline="-25000"/>
              <a:t>1</a:t>
            </a:r>
            <a:r>
              <a:rPr lang="en-GB"/>
              <a:t> + 0∙</a:t>
            </a:r>
            <a:r>
              <a:rPr lang="en-GB" i="1"/>
              <a:t>3d</a:t>
            </a:r>
            <a:r>
              <a:rPr lang="en-GB"/>
              <a:t>)</a:t>
            </a:r>
            <a:r>
              <a:rPr lang="en-GB" b="1"/>
              <a:t> </a:t>
            </a:r>
            <a:endParaRPr lang="en-IE"/>
          </a:p>
          <a:p>
            <a:r>
              <a:rPr lang="en-GB"/>
              <a:t>           </a:t>
            </a:r>
            <a:r>
              <a:rPr lang="en-GB" i="1"/>
              <a:t>c </a:t>
            </a:r>
            <a:r>
              <a:rPr lang="en-GB"/>
              <a:t>= </a:t>
            </a:r>
            <a:r>
              <a:rPr lang="en-GB" i="1"/>
              <a:t>f</a:t>
            </a:r>
            <a:r>
              <a:rPr lang="en-GB">
                <a:sym typeface="Symbol"/>
              </a:rPr>
              <a:t></a:t>
            </a:r>
            <a:endParaRPr lang="en-IE"/>
          </a:p>
          <a:p>
            <a:r>
              <a:rPr lang="en-GB" i="1"/>
              <a:t>           c </a:t>
            </a:r>
            <a:r>
              <a:rPr lang="en-GB"/>
              <a:t>= 4</a:t>
            </a:r>
            <a:r>
              <a:rPr lang="en-GB" i="1"/>
              <a:t>f</a:t>
            </a:r>
            <a:r>
              <a:rPr lang="en-GB"/>
              <a:t>(</a:t>
            </a:r>
            <a:r>
              <a:rPr lang="en-GB" i="1"/>
              <a:t>l</a:t>
            </a:r>
            <a:r>
              <a:rPr lang="en-GB" baseline="-25000"/>
              <a:t>1</a:t>
            </a:r>
            <a:r>
              <a:rPr lang="en-GB"/>
              <a:t> + 0∙3</a:t>
            </a:r>
            <a:r>
              <a:rPr lang="en-GB" i="1"/>
              <a:t>d</a:t>
            </a:r>
            <a:r>
              <a:rPr lang="en-GB"/>
              <a:t>).</a:t>
            </a:r>
            <a:r>
              <a:rPr lang="en-GB" b="1"/>
              <a:t>  </a:t>
            </a:r>
            <a:endParaRPr lang="en-IE"/>
          </a:p>
          <a:p>
            <a:endParaRPr lang="en-IE" smtClean="0"/>
          </a:p>
          <a:p>
            <a:r>
              <a:rPr lang="en-IE" smtClean="0"/>
              <a:t>d = trastomhas an </a:t>
            </a:r>
          </a:p>
          <a:p>
            <a:pPr marL="0" indent="0">
              <a:buNone/>
            </a:pPr>
            <a:r>
              <a:rPr lang="en-IE" smtClean="0"/>
              <a:t>fheadáin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Matamaitic</a:t>
            </a:r>
            <a:endParaRPr lang="en-I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55" y="3010031"/>
            <a:ext cx="43024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983023">
            <a:off x="463436" y="2693988"/>
            <a:ext cx="8229600" cy="1155584"/>
          </a:xfrm>
        </p:spPr>
        <p:txBody>
          <a:bodyPr/>
          <a:lstStyle/>
          <a:p>
            <a:r>
              <a:rPr lang="en-IE" smtClean="0"/>
              <a:t>Cad iad na 4 feinimean a léiríonn gur tonn atá agat?</a:t>
            </a:r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Fuaim mar thonn?</a:t>
            </a:r>
            <a:endParaRPr lang="en-IE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3679" y="4365104"/>
            <a:ext cx="8229600" cy="11555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E" smtClean="0"/>
              <a:t>Buail gabhailín cheoil. Cuir é in aice le do chluas. Cas é timpeall. Cad a thugann tú faoi ndeara? Cén fáth a dtarlaíonn é seo?</a:t>
            </a:r>
            <a:endParaRPr lang="en-IE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 rot="983023">
            <a:off x="1409776" y="1991965"/>
            <a:ext cx="7787611" cy="7425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E" smtClean="0"/>
              <a:t>An bhfuil sámpla de frithchaitheamh agat?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6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Frithchaitheamh</a:t>
            </a:r>
          </a:p>
          <a:p>
            <a:r>
              <a:rPr lang="en-IE" smtClean="0"/>
              <a:t>Athraonadh</a:t>
            </a:r>
          </a:p>
          <a:p>
            <a:r>
              <a:rPr lang="en-IE" smtClean="0"/>
              <a:t>Díraonadh</a:t>
            </a:r>
          </a:p>
          <a:p>
            <a:r>
              <a:rPr lang="en-IE" smtClean="0"/>
              <a:t>Trasnaíocht</a:t>
            </a:r>
          </a:p>
          <a:p>
            <a:endParaRPr lang="en-IE"/>
          </a:p>
          <a:p>
            <a:r>
              <a:rPr lang="en-IE" smtClean="0"/>
              <a:t>Polarú? 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Tonnta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187624" y="3501008"/>
            <a:ext cx="61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6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Is sámpla de fhrithchaitheamh fuaime é macalla. </a:t>
            </a:r>
            <a:endParaRPr lang="en-GB" smtClean="0"/>
          </a:p>
          <a:p>
            <a:pPr>
              <a:spcAft>
                <a:spcPts val="0"/>
              </a:spcAft>
            </a:pPr>
            <a:r>
              <a:rPr lang="en-GB" smtClean="0"/>
              <a:t>Comhlíonann </a:t>
            </a:r>
            <a:r>
              <a:rPr lang="en-GB"/>
              <a:t>fuaim na dlíthe um </a:t>
            </a:r>
            <a:r>
              <a:rPr lang="en-GB" smtClean="0"/>
              <a:t>frithchaitheamh</a:t>
            </a:r>
            <a:r>
              <a:rPr lang="en-GB"/>
              <a:t>. </a:t>
            </a:r>
            <a:endParaRPr lang="en-GB" smtClean="0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Fuaim mar thonn- Frithchaitheamh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611560" y="4517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2"/>
              </a:rPr>
              <a:t>http://www.oocities.org/wave032002/reflection.htm</a:t>
            </a:r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485"/>
            <a:ext cx="31638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mtClean="0">
                <a:latin typeface="Tahoma"/>
                <a:ea typeface="Times New Roman"/>
              </a:rPr>
              <a:t>In </a:t>
            </a:r>
            <a:r>
              <a:rPr lang="en-GB">
                <a:latin typeface="Tahoma"/>
                <a:ea typeface="Times New Roman"/>
              </a:rPr>
              <a:t>amharchlann </a:t>
            </a:r>
            <a:r>
              <a:rPr lang="en-GB" smtClean="0">
                <a:latin typeface="Tahoma"/>
                <a:ea typeface="Times New Roman"/>
              </a:rPr>
              <a:t>frithchaitheamh </a:t>
            </a:r>
            <a:r>
              <a:rPr lang="en-GB">
                <a:latin typeface="Tahoma"/>
                <a:ea typeface="Times New Roman"/>
              </a:rPr>
              <a:t>fuaime </a:t>
            </a:r>
            <a:endParaRPr lang="en-GB" smtClean="0">
              <a:latin typeface="Tahoma"/>
              <a:ea typeface="Times New Roman"/>
            </a:endParaRPr>
          </a:p>
          <a:p>
            <a:pPr lvl="1"/>
            <a:r>
              <a:rPr lang="en-GB" smtClean="0">
                <a:latin typeface="Tahoma"/>
                <a:ea typeface="Times New Roman"/>
              </a:rPr>
              <a:t>chur </a:t>
            </a:r>
            <a:r>
              <a:rPr lang="en-GB">
                <a:latin typeface="Tahoma"/>
                <a:ea typeface="Times New Roman"/>
              </a:rPr>
              <a:t>leis an bhfuaim nó </a:t>
            </a:r>
            <a:endParaRPr lang="en-GB" smtClean="0">
              <a:latin typeface="Tahoma"/>
              <a:ea typeface="Times New Roman"/>
            </a:endParaRPr>
          </a:p>
          <a:p>
            <a:pPr lvl="1"/>
            <a:r>
              <a:rPr lang="en-GB">
                <a:latin typeface="Tahoma"/>
                <a:ea typeface="Times New Roman"/>
              </a:rPr>
              <a:t>í</a:t>
            </a:r>
            <a:r>
              <a:rPr lang="en-GB" smtClean="0">
                <a:latin typeface="Tahoma"/>
                <a:ea typeface="Times New Roman"/>
              </a:rPr>
              <a:t> </a:t>
            </a:r>
            <a:r>
              <a:rPr lang="en-GB">
                <a:latin typeface="Tahoma"/>
                <a:ea typeface="Times New Roman"/>
              </a:rPr>
              <a:t>a dhéanamh níos measa. </a:t>
            </a:r>
            <a:endParaRPr lang="en-GB" smtClean="0">
              <a:latin typeface="Tahoma"/>
              <a:ea typeface="Times New Roman"/>
            </a:endParaRPr>
          </a:p>
          <a:p>
            <a:pPr lvl="1"/>
            <a:r>
              <a:rPr lang="en-GB" smtClean="0">
                <a:latin typeface="Tahoma"/>
                <a:ea typeface="Times New Roman"/>
              </a:rPr>
              <a:t>Is </a:t>
            </a:r>
            <a:r>
              <a:rPr lang="en-GB">
                <a:latin typeface="Tahoma"/>
                <a:ea typeface="Times New Roman"/>
              </a:rPr>
              <a:t>gá a chinntiú go bhfuil an patrún de fhuaim frithchaite ag cur leis an bhfuaim agus déantar an áit a eagrú le chur leis. </a:t>
            </a:r>
            <a:endParaRPr lang="en-GB" smtClean="0">
              <a:latin typeface="Tahoma"/>
              <a:ea typeface="Times New Roman"/>
            </a:endParaRPr>
          </a:p>
          <a:p>
            <a:pPr lvl="1"/>
            <a:r>
              <a:rPr lang="en-GB" smtClean="0">
                <a:latin typeface="Tahoma"/>
                <a:ea typeface="Times New Roman"/>
              </a:rPr>
              <a:t>Glaotar </a:t>
            </a:r>
            <a:r>
              <a:rPr lang="en-GB" b="1" smtClean="0">
                <a:latin typeface="Tahoma"/>
                <a:ea typeface="Times New Roman"/>
              </a:rPr>
              <a:t>fuaimíocht nó fuaimeolaíocht </a:t>
            </a:r>
            <a:r>
              <a:rPr lang="en-GB">
                <a:latin typeface="Tahoma"/>
                <a:ea typeface="Times New Roman"/>
              </a:rPr>
              <a:t>ar an stáidéar seo. (acoustics)</a:t>
            </a:r>
            <a:endParaRPr lang="en-IE" sz="4000">
              <a:latin typeface="Times New Roman"/>
              <a:ea typeface="Times New Roman"/>
            </a:endParaRPr>
          </a:p>
          <a:p>
            <a:endParaRPr lang="en-GB" smtClean="0"/>
          </a:p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E" smtClean="0"/>
              <a:t>Fuaim mar thonn- Frithchaitheamh</a:t>
            </a:r>
            <a:endParaRPr lang="en-I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101134"/>
            <a:ext cx="2448273" cy="27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70015"/>
            <a:ext cx="8229600" cy="4525963"/>
          </a:xfrm>
        </p:spPr>
        <p:txBody>
          <a:bodyPr>
            <a:normAutofit/>
          </a:bodyPr>
          <a:lstStyle/>
          <a:p>
            <a:r>
              <a:rPr lang="en-GB"/>
              <a:t>Athraítear luas toinne ag dul ó mheán amhain go meán eile. </a:t>
            </a:r>
            <a:endParaRPr lang="en-GB" smtClean="0"/>
          </a:p>
          <a:p>
            <a:r>
              <a:rPr lang="en-GB" smtClean="0"/>
              <a:t>Braitheann </a:t>
            </a:r>
            <a:r>
              <a:rPr lang="en-GB"/>
              <a:t>luas tonnta ar dlús aeir. </a:t>
            </a:r>
            <a:endParaRPr lang="en-GB" smtClean="0"/>
          </a:p>
          <a:p>
            <a:r>
              <a:rPr lang="en-GB" smtClean="0"/>
              <a:t>Le </a:t>
            </a:r>
            <a:r>
              <a:rPr lang="en-GB"/>
              <a:t>hathruithe teochta, athraítear luas fuaime. </a:t>
            </a:r>
            <a:endParaRPr lang="en-GB" smtClean="0"/>
          </a:p>
          <a:p>
            <a:r>
              <a:rPr lang="en-GB" smtClean="0"/>
              <a:t>Ar </a:t>
            </a:r>
            <a:r>
              <a:rPr lang="en-GB"/>
              <a:t>oiche fuar is féidir fuaimeanna a chloisint níos faide amach dá bharr athraonadh fuaime tríd an aer. 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smtClean="0"/>
              <a:t>Fuaim mar thonn- athraonadh</a:t>
            </a:r>
            <a:endParaRPr lang="en-I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2200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3784"/>
            <a:ext cx="412747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37584"/>
            <a:ext cx="4248472" cy="192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1403</TotalTime>
  <Words>1496</Words>
  <Application>Microsoft Office PowerPoint</Application>
  <PresentationFormat>On-screen Show (4:3)</PresentationFormat>
  <Paragraphs>268</Paragraphs>
  <Slides>45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Caibidil 17</vt:lpstr>
      <vt:lpstr>-Cad atá ag tarlú nuair a chruthaítear tonn fuaime?</vt:lpstr>
      <vt:lpstr>Fuaim</vt:lpstr>
      <vt:lpstr>Fuaimeanna?</vt:lpstr>
      <vt:lpstr>Fuaim mar thonn?</vt:lpstr>
      <vt:lpstr>Tonnta</vt:lpstr>
      <vt:lpstr>Fuaim mar thonn- Frithchaitheamh</vt:lpstr>
      <vt:lpstr>Fuaim mar thonn- Frithchaitheamh</vt:lpstr>
      <vt:lpstr>Fuaim mar thonn- athraonadh</vt:lpstr>
      <vt:lpstr>Fuaim mar thonn-díraonadh</vt:lpstr>
      <vt:lpstr>Fuaim mar thonn-trasnaíocht</vt:lpstr>
      <vt:lpstr>Fuaim mar thonn-trasnaíocht 2 </vt:lpstr>
      <vt:lpstr>Trasnaíocht</vt:lpstr>
      <vt:lpstr>Trasnaíocht mhillitheach fuaime</vt:lpstr>
      <vt:lpstr>Trasnaíocht millitheacht a úsáid</vt:lpstr>
      <vt:lpstr>Cén fáth?</vt:lpstr>
      <vt:lpstr>  Meán ag teastáil  </vt:lpstr>
      <vt:lpstr>Tintreach &amp; toirneach</vt:lpstr>
      <vt:lpstr>Luas na fuaime</vt:lpstr>
      <vt:lpstr>Forthóin (A)      (B)      ©    D</vt:lpstr>
      <vt:lpstr>Tréithe nótaí cheoil</vt:lpstr>
      <vt:lpstr>Teorainneacha minicíochta na hinchloisteacha (Frequency limits of audibility)</vt:lpstr>
      <vt:lpstr>Athshondas = resonance</vt:lpstr>
      <vt:lpstr>Athshondas</vt:lpstr>
      <vt:lpstr>Athshondas a léiriú sa saotharlann</vt:lpstr>
      <vt:lpstr>Athshondas -sámplaí</vt:lpstr>
      <vt:lpstr>Déine Fuaime</vt:lpstr>
      <vt:lpstr>Tairiseach na hÉisteachta </vt:lpstr>
      <vt:lpstr> An leibhéal fuaimdhéine</vt:lpstr>
      <vt:lpstr>Méadú ar leibhéal</vt:lpstr>
      <vt:lpstr>Scála dBa</vt:lpstr>
      <vt:lpstr>TRUAILLIÚ FOTHRAIM AGUS COSAINT CHLUAISE</vt:lpstr>
      <vt:lpstr>Creathanna ar shreang rite</vt:lpstr>
      <vt:lpstr>Armónaigh</vt:lpstr>
      <vt:lpstr>Sonaimhéadar</vt:lpstr>
      <vt:lpstr>Fachtóirí ar a mbraitheann an bhunmhinicíocht</vt:lpstr>
      <vt:lpstr>A thaispéaint go bhfuil fα 1/L </vt:lpstr>
      <vt:lpstr>Graf</vt:lpstr>
      <vt:lpstr>A thaispeáint go bhfuil fα √T</vt:lpstr>
      <vt:lpstr>Graf</vt:lpstr>
      <vt:lpstr>Tonnta Conaitheacha i bpiopaí dúnta</vt:lpstr>
      <vt:lpstr>Tonnta Conaitheacha i bpiopaí oscailte</vt:lpstr>
      <vt:lpstr>Píopaí</vt:lpstr>
      <vt:lpstr>Luas Fuaime a thomhas </vt:lpstr>
      <vt:lpstr>Matamaitic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17</dc:title>
  <dc:creator>User</dc:creator>
  <cp:lastModifiedBy>User</cp:lastModifiedBy>
  <cp:revision>42</cp:revision>
  <dcterms:created xsi:type="dcterms:W3CDTF">2012-03-13T20:05:36Z</dcterms:created>
  <dcterms:modified xsi:type="dcterms:W3CDTF">2012-04-20T23:47:13Z</dcterms:modified>
</cp:coreProperties>
</file>