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94" r:id="rId7"/>
    <p:sldId id="262" r:id="rId8"/>
    <p:sldId id="263" r:id="rId9"/>
    <p:sldId id="260" r:id="rId10"/>
    <p:sldId id="264" r:id="rId11"/>
    <p:sldId id="265" r:id="rId12"/>
    <p:sldId id="267" r:id="rId13"/>
    <p:sldId id="268" r:id="rId14"/>
    <p:sldId id="269" r:id="rId15"/>
    <p:sldId id="266" r:id="rId16"/>
    <p:sldId id="270" r:id="rId17"/>
    <p:sldId id="271" r:id="rId18"/>
    <p:sldId id="276" r:id="rId19"/>
    <p:sldId id="272" r:id="rId20"/>
    <p:sldId id="273" r:id="rId21"/>
    <p:sldId id="274" r:id="rId22"/>
    <p:sldId id="282" r:id="rId23"/>
    <p:sldId id="280" r:id="rId24"/>
    <p:sldId id="277" r:id="rId25"/>
    <p:sldId id="278" r:id="rId26"/>
    <p:sldId id="279" r:id="rId27"/>
    <p:sldId id="275" r:id="rId28"/>
    <p:sldId id="286" r:id="rId29"/>
    <p:sldId id="283" r:id="rId30"/>
    <p:sldId id="284" r:id="rId31"/>
    <p:sldId id="285" r:id="rId32"/>
    <p:sldId id="287" r:id="rId33"/>
    <p:sldId id="288" r:id="rId34"/>
    <p:sldId id="289" r:id="rId35"/>
    <p:sldId id="293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CD3B4-092C-4F2E-BD53-3EC245AAF80C}" type="datetimeFigureOut">
              <a:rPr lang="en-IE" smtClean="0"/>
              <a:t>16/04/2012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F1B945-3CE8-4B89-8A78-AB063E414F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CD3B4-092C-4F2E-BD53-3EC245AAF80C}" type="datetimeFigureOut">
              <a:rPr lang="en-IE" smtClean="0"/>
              <a:t>16/04/2012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F1B945-3CE8-4B89-8A78-AB063E414F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CD3B4-092C-4F2E-BD53-3EC245AAF80C}" type="datetimeFigureOut">
              <a:rPr lang="en-IE" smtClean="0"/>
              <a:t>16/04/2012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F1B945-3CE8-4B89-8A78-AB063E414F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CD3B4-092C-4F2E-BD53-3EC245AAF80C}" type="datetimeFigureOut">
              <a:rPr lang="en-IE" smtClean="0"/>
              <a:t>16/04/2012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F1B945-3CE8-4B89-8A78-AB063E414F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CD3B4-092C-4F2E-BD53-3EC245AAF80C}" type="datetimeFigureOut">
              <a:rPr lang="en-IE" smtClean="0"/>
              <a:t>16/04/2012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F1B945-3CE8-4B89-8A78-AB063E414F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CD3B4-092C-4F2E-BD53-3EC245AAF80C}" type="datetimeFigureOut">
              <a:rPr lang="en-IE" smtClean="0"/>
              <a:t>16/04/2012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F1B945-3CE8-4B89-8A78-AB063E414F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CD3B4-092C-4F2E-BD53-3EC245AAF80C}" type="datetimeFigureOut">
              <a:rPr lang="en-IE" smtClean="0"/>
              <a:t>16/04/2012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F1B945-3CE8-4B89-8A78-AB063E414F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CD3B4-092C-4F2E-BD53-3EC245AAF80C}" type="datetimeFigureOut">
              <a:rPr lang="en-IE" smtClean="0"/>
              <a:t>16/04/2012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F1B945-3CE8-4B89-8A78-AB063E414F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CD3B4-092C-4F2E-BD53-3EC245AAF80C}" type="datetimeFigureOut">
              <a:rPr lang="en-IE" smtClean="0"/>
              <a:t>16/04/2012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F1B945-3CE8-4B89-8A78-AB063E414F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CD3B4-092C-4F2E-BD53-3EC245AAF80C}" type="datetimeFigureOut">
              <a:rPr lang="en-IE" smtClean="0"/>
              <a:t>16/04/2012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F1B945-3CE8-4B89-8A78-AB063E414F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CD3B4-092C-4F2E-BD53-3EC245AAF80C}" type="datetimeFigureOut">
              <a:rPr lang="en-IE" smtClean="0"/>
              <a:t>16/04/2012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F1B945-3CE8-4B89-8A78-AB063E414F1A}" type="slidenum">
              <a:rPr lang="en-IE" smtClean="0"/>
              <a:t>‹#›</a:t>
            </a:fld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11CD3B4-092C-4F2E-BD53-3EC245AAF80C}" type="datetimeFigureOut">
              <a:rPr lang="en-IE" smtClean="0"/>
              <a:t>16/04/2012</a:t>
            </a:fld>
            <a:endParaRPr lang="en-I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CF1B945-3CE8-4B89-8A78-AB063E414F1A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gl=IE&amp;hl=en-GB&amp;v=IdTxGJjA4J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orblearning.com/media/item.action;jsessionid=F5ECA06053755272E10D0FDC7A3A06AC?quick=18m" TargetMode="External"/><Relationship Id="rId2" Type="http://schemas.openxmlformats.org/officeDocument/2006/relationships/hyperlink" Target="http://www.explorelearning.com/index.cfm?method=cResource.dspView&amp;ResourceID=49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bsorblearning.com/media/item.action;jsessionid=2DE45B51C36B9F3A857ED4D43E2FC7DF?quick=18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.edu/physics/2000/xray/making_xrays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c0eOjWkxpU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swordswallow.com/xrays.php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://www.youtube.com/watch?gl=IE&amp;hl=en-GB&amp;v=IdTxGJjA4J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cro.magnet.fsu.edu/electromag/java/crookestube/index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ctureonline.cl.msu.edu/~mmp/kap18/RR4460app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mtClean="0"/>
              <a:t>Caibidil 29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An Leictreon</a:t>
            </a:r>
          </a:p>
          <a:p>
            <a:endParaRPr lang="en-IE">
              <a:hlinkClick r:id="rId2"/>
            </a:endParaRP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44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Fuinneamh i réimse leictreach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mtClean="0"/>
              <a:t>Má </a:t>
            </a:r>
            <a:r>
              <a:rPr lang="en-IE"/>
              <a:t>scaoiltear leictreon i réimse leictreach ó phointe áirithe </a:t>
            </a:r>
          </a:p>
          <a:p>
            <a:pPr lvl="0"/>
            <a:r>
              <a:rPr lang="en-IE"/>
              <a:t>Feidhmíonn fórsa air.</a:t>
            </a:r>
          </a:p>
          <a:p>
            <a:pPr lvl="0"/>
            <a:r>
              <a:rPr lang="en-IE"/>
              <a:t>Luasghearann an leictreon</a:t>
            </a:r>
          </a:p>
          <a:p>
            <a:pPr lvl="0"/>
            <a:r>
              <a:rPr lang="en-IE"/>
              <a:t>Cailleann sé fuinneamh póitéinseal</a:t>
            </a:r>
          </a:p>
          <a:p>
            <a:pPr lvl="0"/>
            <a:r>
              <a:rPr lang="en-IE"/>
              <a:t>Gnóthaíonn sé fuinneamh cinéiteach</a:t>
            </a:r>
          </a:p>
          <a:p>
            <a:pPr marL="0" indent="0">
              <a:buNone/>
            </a:pPr>
            <a:r>
              <a:rPr lang="en-IE"/>
              <a:t> </a:t>
            </a:r>
          </a:p>
          <a:p>
            <a:r>
              <a:rPr lang="en-IE"/>
              <a:t>Má sheoltar leictreon i gcoinnne réimse leictrigh </a:t>
            </a:r>
          </a:p>
          <a:p>
            <a:pPr lvl="0"/>
            <a:r>
              <a:rPr lang="en-IE"/>
              <a:t>Cailleann se fuinneamh </a:t>
            </a:r>
            <a:r>
              <a:rPr lang="en-IE" smtClean="0"/>
              <a:t>cinéiteach</a:t>
            </a:r>
            <a:endParaRPr lang="en-IE"/>
          </a:p>
          <a:p>
            <a:pPr lvl="0"/>
            <a:r>
              <a:rPr lang="en-IE"/>
              <a:t>Gnóthaíonn sé fuinneamh póiteinseal.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100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IE" smtClean="0"/>
              <a:t>Fuinneamh an leictreoin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b="1"/>
              <a:t>Foirmlí:</a:t>
            </a:r>
            <a:endParaRPr lang="en-IE"/>
          </a:p>
          <a:p>
            <a:pPr marL="0" indent="0">
              <a:buNone/>
            </a:pPr>
            <a:r>
              <a:rPr lang="en-IE"/>
              <a:t>Fuinneamh poitéinseal:	</a:t>
            </a:r>
          </a:p>
          <a:p>
            <a:pPr marL="0" indent="0">
              <a:buNone/>
            </a:pPr>
            <a:r>
              <a:rPr lang="en-IE"/>
              <a:t>	V = </a:t>
            </a:r>
            <a:r>
              <a:rPr lang="en-IE" u="sng" smtClean="0"/>
              <a:t>W  </a:t>
            </a:r>
            <a:r>
              <a:rPr lang="en-IE">
                <a:sym typeface="Wingdings"/>
              </a:rPr>
              <a:t></a:t>
            </a:r>
            <a:r>
              <a:rPr lang="en-IE"/>
              <a:t> 	W = </a:t>
            </a:r>
            <a:r>
              <a:rPr lang="en-IE" smtClean="0"/>
              <a:t>VQ</a:t>
            </a:r>
            <a:endParaRPr lang="en-IE"/>
          </a:p>
          <a:p>
            <a:pPr marL="0" indent="0">
              <a:buNone/>
            </a:pPr>
            <a:r>
              <a:rPr lang="en-IE"/>
              <a:t>	</a:t>
            </a:r>
            <a:r>
              <a:rPr lang="en-IE" smtClean="0"/>
              <a:t>       </a:t>
            </a:r>
            <a:r>
              <a:rPr lang="en-IE"/>
              <a:t>Q</a:t>
            </a:r>
          </a:p>
          <a:p>
            <a:pPr marL="0" indent="0">
              <a:buNone/>
            </a:pPr>
            <a:r>
              <a:rPr lang="en-IE" smtClean="0"/>
              <a:t>Toisc </a:t>
            </a:r>
            <a:r>
              <a:rPr lang="en-IE"/>
              <a:t>go bhfuilimid ag caint faoi leictreon úsáidtear </a:t>
            </a:r>
            <a:r>
              <a:rPr lang="en-IE" smtClean="0"/>
              <a:t>é </a:t>
            </a:r>
            <a:r>
              <a:rPr lang="en-IE"/>
              <a:t>in ionad Q (e = lucht leictreonach)</a:t>
            </a:r>
          </a:p>
          <a:p>
            <a:pPr marL="0" indent="0">
              <a:buNone/>
            </a:pPr>
            <a:r>
              <a:rPr lang="en-IE" sz="1500"/>
              <a:t> </a:t>
            </a:r>
          </a:p>
          <a:p>
            <a:pPr marL="0" indent="0">
              <a:buNone/>
            </a:pPr>
            <a:r>
              <a:rPr lang="en-IE">
                <a:sym typeface="Wingdings"/>
              </a:rPr>
              <a:t></a:t>
            </a:r>
            <a:r>
              <a:rPr lang="en-IE"/>
              <a:t> 	W = eV</a:t>
            </a:r>
          </a:p>
          <a:p>
            <a:pPr marL="0" indent="0">
              <a:buNone/>
            </a:pPr>
            <a:r>
              <a:rPr lang="en-IE" sz="1500"/>
              <a:t> </a:t>
            </a:r>
          </a:p>
          <a:p>
            <a:pPr marL="0" indent="0">
              <a:buNone/>
            </a:pPr>
            <a:r>
              <a:rPr lang="en-IE" smtClean="0"/>
              <a:t>Cailleadh </a:t>
            </a:r>
            <a:r>
              <a:rPr lang="en-IE"/>
              <a:t>fhuinnimh </a:t>
            </a:r>
            <a:r>
              <a:rPr lang="en-IE" smtClean="0"/>
              <a:t>phoitéinséil=  </a:t>
            </a:r>
            <a:r>
              <a:rPr lang="en-IE"/>
              <a:t>Gnóthú </a:t>
            </a:r>
            <a:r>
              <a:rPr lang="en-IE" smtClean="0"/>
              <a:t> E</a:t>
            </a:r>
            <a:r>
              <a:rPr lang="en-IE" baseline="-25000" smtClean="0"/>
              <a:t>k</a:t>
            </a:r>
          </a:p>
          <a:p>
            <a:pPr marL="0" indent="0">
              <a:buNone/>
            </a:pPr>
            <a:r>
              <a:rPr lang="en-IE" b="1" smtClean="0"/>
              <a:t>Nó</a:t>
            </a:r>
            <a:r>
              <a:rPr lang="en-IE" b="1"/>
              <a:t>:</a:t>
            </a:r>
            <a:endParaRPr lang="en-IE"/>
          </a:p>
          <a:p>
            <a:pPr marL="0" indent="0">
              <a:buNone/>
            </a:pPr>
            <a:r>
              <a:rPr lang="en-IE" smtClean="0"/>
              <a:t>Gnóthú </a:t>
            </a:r>
            <a:r>
              <a:rPr lang="en-IE"/>
              <a:t>fhuinnimh phoitéinséil 	=  cailleadh </a:t>
            </a:r>
            <a:r>
              <a:rPr lang="en-IE" smtClean="0"/>
              <a:t>E</a:t>
            </a:r>
            <a:r>
              <a:rPr lang="en-IE" baseline="-25000" smtClean="0"/>
              <a:t>k</a:t>
            </a:r>
            <a:endParaRPr lang="en-IE" baseline="-25000"/>
          </a:p>
          <a:p>
            <a:pPr marL="0" indent="0">
              <a:buNone/>
            </a:pPr>
            <a:r>
              <a:rPr lang="en-IE"/>
              <a:t> </a:t>
            </a:r>
          </a:p>
          <a:p>
            <a:r>
              <a:rPr lang="en-IE"/>
              <a:t>	</a:t>
            </a:r>
            <a:r>
              <a:rPr lang="en-IE" smtClean="0"/>
              <a:t>eV</a:t>
            </a:r>
            <a:r>
              <a:rPr lang="en-IE"/>
              <a:t>			= ½ mv</a:t>
            </a:r>
            <a:r>
              <a:rPr lang="en-IE" baseline="30000"/>
              <a:t>2</a:t>
            </a:r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12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Leictreonvolt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/>
              <a:t>An méid fhuinnimh a chailleann nó a ghnóthaíonn leictreon nuair a ghluaiseann sé tri difríocht phoitéinseil </a:t>
            </a:r>
            <a:r>
              <a:rPr lang="en-IE" smtClean="0"/>
              <a:t>1V</a:t>
            </a:r>
          </a:p>
          <a:p>
            <a:pPr marL="0" indent="0">
              <a:buNone/>
            </a:pPr>
            <a:r>
              <a:rPr lang="en-IE"/>
              <a:t>			W = eV</a:t>
            </a:r>
          </a:p>
          <a:p>
            <a:pPr marL="0" indent="0">
              <a:buNone/>
            </a:pPr>
            <a:r>
              <a:rPr lang="en-IE"/>
              <a:t>e = 1.6 x 10</a:t>
            </a:r>
            <a:r>
              <a:rPr lang="en-IE" baseline="30000"/>
              <a:t>-19</a:t>
            </a:r>
            <a:r>
              <a:rPr lang="en-IE"/>
              <a:t>C</a:t>
            </a:r>
          </a:p>
          <a:p>
            <a:pPr marL="0" indent="0">
              <a:buNone/>
            </a:pPr>
            <a:r>
              <a:rPr lang="en-IE"/>
              <a:t>V = 1V</a:t>
            </a:r>
          </a:p>
          <a:p>
            <a:pPr marL="0" indent="0">
              <a:buNone/>
            </a:pPr>
            <a:r>
              <a:rPr lang="en-IE" smtClean="0">
                <a:sym typeface="Wingdings"/>
              </a:rPr>
              <a:t></a:t>
            </a:r>
            <a:r>
              <a:rPr lang="en-IE" smtClean="0"/>
              <a:t> 	W </a:t>
            </a:r>
            <a:r>
              <a:rPr lang="en-IE"/>
              <a:t>= 1.6 x 10</a:t>
            </a:r>
            <a:r>
              <a:rPr lang="en-IE" baseline="30000"/>
              <a:t>-19</a:t>
            </a:r>
            <a:r>
              <a:rPr lang="en-IE"/>
              <a:t> X 1 = 1.6 x 10 </a:t>
            </a:r>
            <a:r>
              <a:rPr lang="en-IE" baseline="30000"/>
              <a:t>-</a:t>
            </a:r>
            <a:r>
              <a:rPr lang="en-IE" baseline="30000" smtClean="0"/>
              <a:t>19</a:t>
            </a:r>
            <a:r>
              <a:rPr lang="en-IE" smtClean="0"/>
              <a:t>J</a:t>
            </a:r>
            <a:r>
              <a:rPr lang="en-IE" b="1"/>
              <a:t>	</a:t>
            </a:r>
            <a:endParaRPr lang="en-IE" b="1" smtClean="0"/>
          </a:p>
          <a:p>
            <a:pPr marL="0" indent="0">
              <a:buNone/>
            </a:pPr>
            <a:r>
              <a:rPr lang="en-IE" b="1" smtClean="0">
                <a:sym typeface="Wingdings"/>
              </a:rPr>
              <a:t></a:t>
            </a:r>
            <a:r>
              <a:rPr lang="en-IE" b="1" smtClean="0"/>
              <a:t> </a:t>
            </a:r>
            <a:r>
              <a:rPr lang="en-IE" b="1"/>
              <a:t>	1eV = 1.6 x 10 </a:t>
            </a:r>
            <a:r>
              <a:rPr lang="en-IE" b="1" baseline="30000"/>
              <a:t>-</a:t>
            </a:r>
            <a:r>
              <a:rPr lang="en-IE" b="1" baseline="30000" smtClean="0"/>
              <a:t>19</a:t>
            </a:r>
            <a:r>
              <a:rPr lang="en-IE" b="1" smtClean="0"/>
              <a:t>J</a:t>
            </a:r>
          </a:p>
          <a:p>
            <a:pPr marL="0" indent="0">
              <a:buNone/>
            </a:pPr>
            <a:endParaRPr lang="en-IE" b="1" smtClean="0"/>
          </a:p>
          <a:p>
            <a:pPr marL="0" indent="0">
              <a:buNone/>
            </a:pPr>
            <a:r>
              <a:rPr lang="en-IE" b="1" smtClean="0"/>
              <a:t>Aonad aisiúil ag leibhéal an adaimh</a:t>
            </a:r>
            <a:endParaRPr lang="en-IE"/>
          </a:p>
          <a:p>
            <a:pPr marL="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32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55" y="486916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IE" smtClean="0"/>
              <a:t>Conair chiorcalach léas leictreoni réimse maighnéadach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476672"/>
            <a:ext cx="4834880" cy="4525963"/>
          </a:xfrm>
        </p:spPr>
        <p:txBody>
          <a:bodyPr/>
          <a:lstStyle/>
          <a:p>
            <a:r>
              <a:rPr lang="pt-BR"/>
              <a:t>Ar chonair </a:t>
            </a:r>
            <a:r>
              <a:rPr lang="pt-BR" smtClean="0"/>
              <a:t>chiorcalach </a:t>
            </a:r>
            <a:r>
              <a:rPr lang="pt-BR"/>
              <a:t>a ghluaiseann léas leictreon atá ag gluaiseacht </a:t>
            </a:r>
            <a:r>
              <a:rPr lang="pt-BR" smtClean="0"/>
              <a:t>ingearach </a:t>
            </a:r>
            <a:r>
              <a:rPr lang="en-IE" smtClean="0"/>
              <a:t>le </a:t>
            </a:r>
            <a:r>
              <a:rPr lang="en-IE"/>
              <a:t>réimse maighnéadach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553371" cy="425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4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Úsaideanna a bhaint as feadán g-catóideacha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Teilifís – ACH anois LED/LCD</a:t>
            </a:r>
          </a:p>
          <a:p>
            <a:r>
              <a:rPr lang="en-IE" smtClean="0"/>
              <a:t>Luascóp</a:t>
            </a:r>
          </a:p>
          <a:p>
            <a:endParaRPr lang="en-I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2795753" cy="209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2" y="1556792"/>
            <a:ext cx="3426250" cy="327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Gathanna Catóideacha</a:t>
            </a:r>
            <a:endParaRPr lang="en-I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4854"/>
            <a:ext cx="2970472" cy="241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792" y="3064748"/>
            <a:ext cx="5460479" cy="231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32920" y="764704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b="1"/>
              <a:t>F = Bqv</a:t>
            </a:r>
            <a:endParaRPr lang="en-IE" sz="3200"/>
          </a:p>
        </p:txBody>
      </p:sp>
    </p:spTree>
    <p:extLst>
      <p:ext uri="{BB962C8B-B14F-4D97-AF65-F5344CB8AC3E}">
        <p14:creationId xmlns:p14="http://schemas.microsoft.com/office/powerpoint/2010/main" val="7536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/>
              <a:t>Astaíocht fhótaileictreach (Photoelectric effect</a:t>
            </a:r>
            <a:r>
              <a:rPr lang="en-IE" b="1" smtClean="0"/>
              <a:t>)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1"/>
            <a:ext cx="8183880" cy="43568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/>
              <a:t>Astaíocht leictron ó dhromchla miotail nuair a shoilsítear radaíocht leictreamaighnéadach air de mhiniciocht oiriúnach. m.s. </a:t>
            </a:r>
            <a:r>
              <a:rPr lang="en-IE" smtClean="0"/>
              <a:t>UV</a:t>
            </a:r>
          </a:p>
          <a:p>
            <a:pPr marL="0" indent="0">
              <a:buNone/>
            </a:pPr>
            <a:endParaRPr lang="en-IE"/>
          </a:p>
          <a:p>
            <a:pPr marL="0" indent="0">
              <a:buNone/>
            </a:pPr>
            <a:endParaRPr lang="en-IE" smtClean="0"/>
          </a:p>
          <a:p>
            <a:pPr marL="0" indent="0">
              <a:buNone/>
            </a:pPr>
            <a:endParaRPr lang="en-IE"/>
          </a:p>
          <a:p>
            <a:pPr marL="0" indent="0">
              <a:buNone/>
            </a:pPr>
            <a:endParaRPr lang="en-IE" smtClean="0"/>
          </a:p>
          <a:p>
            <a:pPr marL="0" indent="0">
              <a:buNone/>
            </a:pPr>
            <a:endParaRPr lang="en-IE" smtClean="0"/>
          </a:p>
          <a:p>
            <a:pPr marL="0" indent="0">
              <a:buNone/>
            </a:pPr>
            <a:r>
              <a:rPr lang="en-IE" smtClean="0"/>
              <a:t>Hertz &amp; Hallwachs</a:t>
            </a:r>
            <a:endParaRPr lang="en-IE"/>
          </a:p>
          <a:p>
            <a:endParaRPr lang="en-I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2992763" cy="203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486340" cy="246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7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435280" cy="576064"/>
          </a:xfrm>
        </p:spPr>
        <p:txBody>
          <a:bodyPr>
            <a:normAutofit/>
          </a:bodyPr>
          <a:lstStyle/>
          <a:p>
            <a:r>
              <a:rPr lang="en-IE" sz="2000" smtClean="0"/>
              <a:t>Turgnamh chun iarmhairt fótaileictreacha a léiriú</a:t>
            </a:r>
            <a:endParaRPr lang="en-IE" sz="2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5050904" cy="51454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b="1" i="1"/>
              <a:t>Luchtaithe go diúltach</a:t>
            </a:r>
            <a:endParaRPr lang="en-IE"/>
          </a:p>
          <a:p>
            <a:pPr marL="0" indent="0">
              <a:buNone/>
            </a:pPr>
            <a:r>
              <a:rPr lang="en-IE" b="1"/>
              <a:t>Le UV agus since:</a:t>
            </a:r>
            <a:r>
              <a:rPr lang="en-IE"/>
              <a:t> Titeann na duillí. </a:t>
            </a:r>
            <a:r>
              <a:rPr lang="en-IE" smtClean="0"/>
              <a:t>Leictreoin scaoilte</a:t>
            </a:r>
            <a:endParaRPr lang="en-IE"/>
          </a:p>
          <a:p>
            <a:pPr marL="0" indent="0">
              <a:buNone/>
            </a:pPr>
            <a:r>
              <a:rPr lang="en-IE" b="1"/>
              <a:t>Le UV agus gloine ar an since:</a:t>
            </a:r>
            <a:r>
              <a:rPr lang="en-IE"/>
              <a:t> Ní thiteann na duillí. </a:t>
            </a:r>
            <a:r>
              <a:rPr lang="en-IE" smtClean="0"/>
              <a:t>Gan leictreoin a scaoileadh</a:t>
            </a:r>
            <a:endParaRPr lang="en-IE"/>
          </a:p>
          <a:p>
            <a:pPr marL="0" indent="0">
              <a:buNone/>
            </a:pPr>
            <a:r>
              <a:rPr lang="en-IE" b="1"/>
              <a:t>Le radaiochtaí eile </a:t>
            </a:r>
            <a:r>
              <a:rPr lang="en-IE" b="1">
                <a:solidFill>
                  <a:srgbClr val="FF0000"/>
                </a:solidFill>
              </a:rPr>
              <a:t>le minicíochtaí níos lu ná minicíocht UV: </a:t>
            </a:r>
            <a:r>
              <a:rPr lang="en-IE"/>
              <a:t>Ní thiteann na duillí. Ní scaoiltear </a:t>
            </a:r>
            <a:r>
              <a:rPr lang="en-IE" smtClean="0"/>
              <a:t>leictreoin</a:t>
            </a:r>
            <a:endParaRPr lang="en-IE"/>
          </a:p>
          <a:p>
            <a:pPr marL="0" indent="0">
              <a:buNone/>
            </a:pPr>
            <a:r>
              <a:rPr lang="en-IE" b="1" i="1"/>
              <a:t>Luchtaithe go deimhneach</a:t>
            </a:r>
            <a:endParaRPr lang="en-IE"/>
          </a:p>
          <a:p>
            <a:pPr marL="0" indent="0">
              <a:buNone/>
            </a:pPr>
            <a:r>
              <a:rPr lang="en-IE"/>
              <a:t>Ní thiteann na duilllí – aon leictreoin scaoilte aomtha ar ais</a:t>
            </a:r>
          </a:p>
          <a:p>
            <a:endParaRPr lang="en-IE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72" y="692696"/>
            <a:ext cx="2980576" cy="42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60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Nascanna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>
                <a:hlinkClick r:id="rId2"/>
              </a:rPr>
              <a:t>http://www.explorelearning.com/index.cfm?method=cResource.dspView&amp;ResourceID=491</a:t>
            </a:r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611560" y="2967335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>
                <a:hlinkClick r:id="rId3"/>
              </a:rPr>
              <a:t>http://www.absorblearning.com/media/item.action;jsessionid=F5ECA06053755272E10D0FDC7A3A06AC?quick=18m</a:t>
            </a:r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611560" y="21328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>
                <a:hlinkClick r:id="rId4"/>
              </a:rPr>
              <a:t>http://www.absorblearning.com/media/item.action%3bjsessionid=2DE45B51C36B9F3A857ED4D43E2FC7DF?quick=18f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45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/>
              <a:t>Feidhm Oibre (Work Function</a:t>
            </a:r>
            <a:r>
              <a:rPr lang="en-IE" b="1" smtClean="0"/>
              <a:t>)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smtClean="0"/>
              <a:t>Íosmheid </a:t>
            </a:r>
            <a:r>
              <a:rPr lang="en-IE" b="1"/>
              <a:t>fhuinnimh ag teastáil chun go scaoiltear leictreoin ó dhromchla mhiotail</a:t>
            </a:r>
            <a:endParaRPr lang="en-IE"/>
          </a:p>
          <a:p>
            <a:pPr marL="0" indent="0">
              <a:buNone/>
            </a:pPr>
            <a:endParaRPr lang="en-IE"/>
          </a:p>
          <a:p>
            <a:r>
              <a:rPr lang="en-IE" b="1"/>
              <a:t>Siombail:Φ</a:t>
            </a:r>
            <a:r>
              <a:rPr lang="en-IE"/>
              <a:t>	</a:t>
            </a:r>
            <a:r>
              <a:rPr lang="en-IE" b="1"/>
              <a:t>Aonad</a:t>
            </a:r>
            <a:r>
              <a:rPr lang="en-IE"/>
              <a:t>: </a:t>
            </a:r>
            <a:r>
              <a:rPr lang="en-IE" smtClean="0"/>
              <a:t>Giúil </a:t>
            </a:r>
            <a:r>
              <a:rPr lang="en-IE"/>
              <a:t>nó eV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67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Sa chaibidil seo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smtClean="0"/>
              <a:t>An Leictreon	</a:t>
            </a:r>
          </a:p>
          <a:p>
            <a:pPr lvl="1"/>
            <a:r>
              <a:rPr lang="en-IE" smtClean="0"/>
              <a:t>Airíonn	a</a:t>
            </a:r>
          </a:p>
          <a:p>
            <a:pPr lvl="1"/>
            <a:r>
              <a:rPr lang="en-IE" smtClean="0"/>
              <a:t>Conas léas leictreoin a dhéanamh</a:t>
            </a:r>
          </a:p>
          <a:p>
            <a:r>
              <a:rPr lang="en-IE" smtClean="0"/>
              <a:t>Iarmhairt Fhótáileictreach</a:t>
            </a:r>
          </a:p>
          <a:p>
            <a:pPr lvl="1"/>
            <a:r>
              <a:rPr lang="en-IE" smtClean="0"/>
              <a:t>Leictreoin a scaoileadh ó dhromchla miotail nuair a thiteann radaíocht leictremaighnéadach</a:t>
            </a:r>
            <a:endParaRPr lang="en-IE"/>
          </a:p>
          <a:p>
            <a:r>
              <a:rPr lang="en-IE" smtClean="0"/>
              <a:t>X-ghathanna </a:t>
            </a:r>
          </a:p>
          <a:p>
            <a:pPr lvl="1"/>
            <a:r>
              <a:rPr lang="en-IE" smtClean="0"/>
              <a:t>Radaíocht leictreamaighnéadach a scaoileadh nuair a dhírítear léas leictreoin chuig targaid miotail</a:t>
            </a:r>
          </a:p>
        </p:txBody>
      </p:sp>
    </p:spTree>
    <p:extLst>
      <p:ext uri="{BB962C8B-B14F-4D97-AF65-F5344CB8AC3E}">
        <p14:creationId xmlns:p14="http://schemas.microsoft.com/office/powerpoint/2010/main" val="30539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Fótaichill</a:t>
            </a:r>
            <a:endParaRPr lang="en-I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78" y="1268760"/>
            <a:ext cx="404417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161586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1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183880" cy="792088"/>
          </a:xfrm>
        </p:spPr>
        <p:txBody>
          <a:bodyPr>
            <a:normAutofit/>
          </a:bodyPr>
          <a:lstStyle/>
          <a:p>
            <a:r>
              <a:rPr lang="en-IE" sz="2400" smtClean="0"/>
              <a:t>Iniúchadh ar an iarmhairt 1-Déine solais</a:t>
            </a:r>
            <a:endParaRPr lang="en-IE" sz="240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9096"/>
            <a:ext cx="414070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744416" cy="307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smtClean="0"/>
              <a:t>Bíonn an sruth i gcomhréir le déine an tsolais</a:t>
            </a:r>
          </a:p>
          <a:p>
            <a:r>
              <a:rPr lang="en-IE" sz="3200" smtClean="0"/>
              <a:t>=&gt; Líon na leictreoin a scaoiltear i gcomhréir le déine an tsolais</a:t>
            </a:r>
            <a:endParaRPr lang="en-IE" sz="3200"/>
          </a:p>
        </p:txBody>
      </p:sp>
    </p:spTree>
    <p:extLst>
      <p:ext uri="{BB962C8B-B14F-4D97-AF65-F5344CB8AC3E}">
        <p14:creationId xmlns:p14="http://schemas.microsoft.com/office/powerpoint/2010/main" val="30930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3600" smtClean="0"/>
              <a:t>Iniúchadh ar an iarmhairt 2-minicíocht f</a:t>
            </a:r>
            <a:endParaRPr lang="en-IE" sz="360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76427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100" y="548680"/>
            <a:ext cx="48039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E" sz="2400" smtClean="0"/>
              <a:t>Bain úsaid as scagairí difirúla chun sraith de luachanna de f a aimsiú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400" smtClean="0"/>
              <a:t>Tomhas an sruth</a:t>
            </a:r>
            <a:endParaRPr lang="en-IE" sz="2400"/>
          </a:p>
          <a:p>
            <a:r>
              <a:rPr lang="en-IE" sz="2400" b="1" smtClean="0"/>
              <a:t>Toradh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400" smtClean="0"/>
              <a:t>Le gach miotail íosmhinicíocht f</a:t>
            </a:r>
            <a:r>
              <a:rPr lang="en-IE" sz="2400" baseline="-25000" smtClean="0"/>
              <a:t>o </a:t>
            </a:r>
            <a:r>
              <a:rPr lang="en-IE" sz="2400" smtClean="0"/>
              <a:t>ag teastáil sula scaoiltear leictreoin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400" smtClean="0"/>
              <a:t>Ag f&gt; íos f . </a:t>
            </a:r>
            <a:endParaRPr lang="en-IE" sz="2400"/>
          </a:p>
        </p:txBody>
      </p:sp>
    </p:spTree>
    <p:extLst>
      <p:ext uri="{BB962C8B-B14F-4D97-AF65-F5344CB8AC3E}">
        <p14:creationId xmlns:p14="http://schemas.microsoft.com/office/powerpoint/2010/main" val="6893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Minicíocht tairsí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Íosmhinicíocht ag teastáil chun go scaoiltear leictreoin</a:t>
            </a:r>
          </a:p>
          <a:p>
            <a:r>
              <a:rPr lang="en-IE" smtClean="0"/>
              <a:t>f</a:t>
            </a:r>
            <a:r>
              <a:rPr lang="en-IE" baseline="-25000" smtClean="0"/>
              <a:t>o</a:t>
            </a:r>
          </a:p>
          <a:p>
            <a:r>
              <a:rPr lang="en-IE" smtClean="0"/>
              <a:t>Aon f níos lú-&gt;ní scaoilfear</a:t>
            </a:r>
          </a:p>
          <a:p>
            <a:pPr marL="0" indent="0">
              <a:buNone/>
            </a:pPr>
            <a:r>
              <a:rPr lang="en-IE" smtClean="0"/>
              <a:t>leictreoin</a:t>
            </a:r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10" y="1268760"/>
            <a:ext cx="2241029" cy="400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4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ultiply 6"/>
          <p:cNvSpPr/>
          <p:nvPr/>
        </p:nvSpPr>
        <p:spPr>
          <a:xfrm>
            <a:off x="4355976" y="1412776"/>
            <a:ext cx="4248472" cy="5040560"/>
          </a:xfrm>
          <a:prstGeom prst="mathMultiply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913" y="63467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IE" sz="3200" smtClean="0"/>
              <a:t>Solas mar thonn – pointí nár féidir a mhíniú</a:t>
            </a:r>
            <a:endParaRPr lang="en-IE" sz="320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49680" y="1431892"/>
            <a:ext cx="4040188" cy="639762"/>
          </a:xfrm>
        </p:spPr>
        <p:txBody>
          <a:bodyPr>
            <a:normAutofit fontScale="85000" lnSpcReduction="10000"/>
          </a:bodyPr>
          <a:lstStyle/>
          <a:p>
            <a:r>
              <a:rPr lang="en-IE" smtClean="0"/>
              <a:t>Iarmhairt Fótaileictreach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4008" y="1268760"/>
            <a:ext cx="4041775" cy="639762"/>
          </a:xfrm>
        </p:spPr>
        <p:txBody>
          <a:bodyPr/>
          <a:lstStyle/>
          <a:p>
            <a:r>
              <a:rPr lang="en-IE" smtClean="0"/>
              <a:t>Teoiric na dtonnta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23528" y="2060848"/>
            <a:ext cx="4040188" cy="3951288"/>
          </a:xfrm>
        </p:spPr>
        <p:txBody>
          <a:bodyPr>
            <a:normAutofit fontScale="92500" lnSpcReduction="10000"/>
          </a:bodyPr>
          <a:lstStyle/>
          <a:p>
            <a:r>
              <a:rPr lang="en-IE" smtClean="0"/>
              <a:t>Íosmhinicíocht ag teastáil chun leictreoin a scaoileadh</a:t>
            </a:r>
          </a:p>
          <a:p>
            <a:r>
              <a:rPr lang="en-IE" smtClean="0"/>
              <a:t>Is airde an mhinicíocht is mó an uasfhuinneamh cinéiteach ag na leictreon</a:t>
            </a:r>
          </a:p>
          <a:p>
            <a:r>
              <a:rPr lang="en-IE" smtClean="0"/>
              <a:t>Níl aon bhaint idir déine solais agus fuinneamh na leictreon</a:t>
            </a:r>
          </a:p>
          <a:p>
            <a:r>
              <a:rPr lang="en-IE" smtClean="0"/>
              <a:t>Is mó an déine is mó líon na leictron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284" y="2188076"/>
            <a:ext cx="3931920" cy="3489960"/>
          </a:xfrm>
        </p:spPr>
        <p:txBody>
          <a:bodyPr>
            <a:normAutofit fontScale="92500" lnSpcReduction="20000"/>
          </a:bodyPr>
          <a:lstStyle/>
          <a:p>
            <a:r>
              <a:rPr lang="en-IE" smtClean="0"/>
              <a:t>Má thiteann go leor solais ag aon mhinicíocht scaoilfear leictreoin </a:t>
            </a:r>
          </a:p>
          <a:p>
            <a:r>
              <a:rPr lang="en-IE" smtClean="0"/>
              <a:t>Níl aon bhaint idir fuinneamh agus f</a:t>
            </a:r>
          </a:p>
          <a:p>
            <a:r>
              <a:rPr lang="en-IE" smtClean="0"/>
              <a:t>Is mó déine is mó an fuinneamh a bheidh ar fáil do leictreoin</a:t>
            </a:r>
          </a:p>
          <a:p>
            <a:r>
              <a:rPr lang="en-IE" smtClean="0"/>
              <a:t>Níl aon bhaint idir líon na leictreon agus déine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868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Míniú Einstein 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smtClean="0"/>
              <a:t>Ón obair a rinne Max Planck –solas astaithe i mbeartanna d’fhuinneamh – fótóin</a:t>
            </a:r>
          </a:p>
          <a:p>
            <a:r>
              <a:rPr lang="en-IE" smtClean="0"/>
              <a:t>Einstein – tarchuirtear solas i bhfótóin agus ionsúitear iad chomh maith</a:t>
            </a:r>
          </a:p>
          <a:p>
            <a:r>
              <a:rPr lang="en-IE" smtClean="0"/>
              <a:t>Is sreabhadh beartanna de fhuinneamh é solas</a:t>
            </a:r>
          </a:p>
          <a:p>
            <a:pPr marL="0" indent="0">
              <a:buNone/>
            </a:pPr>
            <a:endParaRPr lang="en-IE" smtClean="0"/>
          </a:p>
          <a:p>
            <a:pPr marL="0" indent="0">
              <a:buNone/>
            </a:pPr>
            <a:r>
              <a:rPr lang="en-IE" b="1" smtClean="0"/>
              <a:t>Fótón</a:t>
            </a:r>
          </a:p>
          <a:p>
            <a:pPr marL="0" indent="0">
              <a:buNone/>
            </a:pPr>
            <a:r>
              <a:rPr lang="en-IE" smtClean="0"/>
              <a:t>Beart d’fhuinneamh solais</a:t>
            </a:r>
          </a:p>
        </p:txBody>
      </p:sp>
    </p:spTree>
    <p:extLst>
      <p:ext uri="{BB962C8B-B14F-4D97-AF65-F5344CB8AC3E}">
        <p14:creationId xmlns:p14="http://schemas.microsoft.com/office/powerpoint/2010/main" val="36495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Fótóin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Beart d’fhuinneamh leictreamaighnéadach</a:t>
            </a:r>
          </a:p>
          <a:p>
            <a:r>
              <a:rPr lang="en-IE" smtClean="0"/>
              <a:t>E= fuinneamh i bhfótón amháin</a:t>
            </a:r>
          </a:p>
          <a:p>
            <a:r>
              <a:rPr lang="en-IE" smtClean="0"/>
              <a:t>h=Tairiseach Planck = 6.6 x 10</a:t>
            </a:r>
            <a:r>
              <a:rPr lang="en-IE" baseline="30000" smtClean="0"/>
              <a:t>-34</a:t>
            </a:r>
            <a:r>
              <a:rPr lang="en-IE" smtClean="0"/>
              <a:t> Js</a:t>
            </a:r>
          </a:p>
          <a:p>
            <a:r>
              <a:rPr lang="en-IE" smtClean="0"/>
              <a:t>Ón obair a rinne Planck</a:t>
            </a:r>
          </a:p>
          <a:p>
            <a:pPr marL="0" indent="0">
              <a:buNone/>
            </a:pPr>
            <a:r>
              <a:rPr lang="en-IE" smtClean="0"/>
              <a:t>E </a:t>
            </a:r>
            <a:r>
              <a:rPr lang="el-GR" smtClean="0"/>
              <a:t>α</a:t>
            </a:r>
            <a:r>
              <a:rPr lang="en-IE" smtClean="0"/>
              <a:t> f</a:t>
            </a:r>
          </a:p>
          <a:p>
            <a:r>
              <a:rPr lang="en-IE" smtClean="0"/>
              <a:t>=&gt; E = hf</a:t>
            </a:r>
          </a:p>
          <a:p>
            <a:r>
              <a:rPr lang="en-IE" smtClean="0"/>
              <a:t>Luach h an-bheag=&gt; ní thugtar faoi ndeara na fótóin sa ghnáthshaol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17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183880" cy="661824"/>
          </a:xfrm>
        </p:spPr>
        <p:txBody>
          <a:bodyPr/>
          <a:lstStyle/>
          <a:p>
            <a:r>
              <a:rPr lang="en-IE" smtClean="0"/>
              <a:t>Iarmhairt Fótaileictreach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sz="2400" smtClean="0"/>
              <a:t>Solas = ‘</a:t>
            </a:r>
            <a:r>
              <a:rPr lang="en-IE" sz="2400"/>
              <a:t>bheartáin fuinnimh’ </a:t>
            </a:r>
            <a:r>
              <a:rPr lang="en-IE" sz="2400" smtClean="0"/>
              <a:t>-</a:t>
            </a:r>
            <a:r>
              <a:rPr lang="en-IE" sz="2400" b="1" smtClean="0"/>
              <a:t>Fótón </a:t>
            </a:r>
            <a:r>
              <a:rPr lang="en-IE" sz="2400"/>
              <a:t>nó </a:t>
            </a:r>
            <a:r>
              <a:rPr lang="en-IE" sz="2400" b="1"/>
              <a:t>candam </a:t>
            </a:r>
            <a:endParaRPr lang="en-IE" sz="2400" b="1" smtClean="0"/>
          </a:p>
          <a:p>
            <a:r>
              <a:rPr lang="pt-BR" sz="2400" b="1" i="1" smtClean="0"/>
              <a:t>E </a:t>
            </a:r>
            <a:r>
              <a:rPr lang="pt-BR" sz="2400" b="1" i="1"/>
              <a:t>= hf </a:t>
            </a:r>
            <a:r>
              <a:rPr lang="pt-BR" sz="2400" smtClean="0"/>
              <a:t>i ngach fótón</a:t>
            </a:r>
            <a:endParaRPr lang="pt-BR" sz="2400"/>
          </a:p>
          <a:p>
            <a:r>
              <a:rPr lang="en-IE" sz="2400" b="1" smtClean="0"/>
              <a:t>Dá </a:t>
            </a:r>
            <a:r>
              <a:rPr lang="en-IE" sz="2400" b="1"/>
              <a:t>ghile an fhoinse </a:t>
            </a:r>
            <a:r>
              <a:rPr lang="en-IE" sz="2400" b="1" smtClean="0"/>
              <a:t>solais </a:t>
            </a:r>
            <a:r>
              <a:rPr lang="en-IE" sz="2400" b="1"/>
              <a:t>is mó fótón a thugann sí amach sa soicind.</a:t>
            </a:r>
          </a:p>
          <a:p>
            <a:r>
              <a:rPr lang="en-IE" sz="2400" smtClean="0"/>
              <a:t>Dá </a:t>
            </a:r>
            <a:r>
              <a:rPr lang="en-IE" sz="2400"/>
              <a:t>dhéine an solas is ea is mó </a:t>
            </a:r>
            <a:r>
              <a:rPr lang="en-IE" sz="2400" smtClean="0"/>
              <a:t>líon na bhfótóin.</a:t>
            </a:r>
            <a:endParaRPr lang="en-IE" sz="2400"/>
          </a:p>
          <a:p>
            <a:r>
              <a:rPr lang="en-IE" sz="2400" smtClean="0"/>
              <a:t>Nuair </a:t>
            </a:r>
            <a:r>
              <a:rPr lang="en-IE" sz="2400"/>
              <a:t>a bhuaileann an solas an miotal </a:t>
            </a:r>
            <a:r>
              <a:rPr lang="en-IE" sz="2400" b="1"/>
              <a:t>ní féidir le leictreon ach </a:t>
            </a:r>
            <a:r>
              <a:rPr lang="en-IE" sz="2400" b="1" smtClean="0"/>
              <a:t>fuinneamh fótóin </a:t>
            </a:r>
            <a:r>
              <a:rPr lang="en-IE" sz="2400" b="1"/>
              <a:t>amháin a phiocadh suas</a:t>
            </a:r>
            <a:r>
              <a:rPr lang="en-IE" sz="2400"/>
              <a:t>.</a:t>
            </a:r>
          </a:p>
          <a:p>
            <a:r>
              <a:rPr lang="en-IE" sz="2400" smtClean="0"/>
              <a:t>Fuinneamh  </a:t>
            </a:r>
            <a:r>
              <a:rPr lang="en-IE" sz="2400"/>
              <a:t>fótóin </a:t>
            </a:r>
            <a:r>
              <a:rPr lang="en-IE" sz="2400" smtClean="0"/>
              <a:t>&lt; ná </a:t>
            </a:r>
            <a:r>
              <a:rPr lang="en-IE" sz="2400"/>
              <a:t>an fheidhm oibre ní astaítear </a:t>
            </a:r>
            <a:r>
              <a:rPr lang="en-IE" sz="2400" smtClean="0"/>
              <a:t>leictreon</a:t>
            </a:r>
            <a:endParaRPr lang="en-IE" sz="2400"/>
          </a:p>
          <a:p>
            <a:r>
              <a:rPr lang="en-IE" sz="2400" smtClean="0"/>
              <a:t>Fuinneamh </a:t>
            </a:r>
            <a:r>
              <a:rPr lang="en-IE" sz="2400"/>
              <a:t>an fhótóin </a:t>
            </a:r>
            <a:r>
              <a:rPr lang="en-IE" sz="2400" smtClean="0"/>
              <a:t>&gt; ná </a:t>
            </a:r>
            <a:r>
              <a:rPr lang="en-IE" sz="2400"/>
              <a:t>an fheidhm oibre, astaítear leictreoin.</a:t>
            </a:r>
          </a:p>
          <a:p>
            <a:r>
              <a:rPr lang="en-IE" sz="2400" smtClean="0"/>
              <a:t>Fuinnimh breise =&gt; E</a:t>
            </a:r>
            <a:r>
              <a:rPr lang="en-IE" sz="2400" baseline="-25000" smtClean="0"/>
              <a:t>k  </a:t>
            </a:r>
            <a:r>
              <a:rPr lang="en-IE" sz="2400" smtClean="0"/>
              <a:t>sa </a:t>
            </a:r>
            <a:r>
              <a:rPr lang="en-IE" sz="2400"/>
              <a:t>leictreon </a:t>
            </a:r>
            <a:endParaRPr lang="en-IE" sz="2400" smtClean="0"/>
          </a:p>
        </p:txBody>
      </p:sp>
    </p:spTree>
    <p:extLst>
      <p:ext uri="{BB962C8B-B14F-4D97-AF65-F5344CB8AC3E}">
        <p14:creationId xmlns:p14="http://schemas.microsoft.com/office/powerpoint/2010/main" val="34899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gram Files (x86)\Microsoft Office\MEDIA\OFFICE14\Bullets\BD21301_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4744"/>
            <a:ext cx="1286049" cy="12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58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E" sz="3200" smtClean="0"/>
              <a:t>Solas mar thonn – pointí nár féidir a mhíniú</a:t>
            </a:r>
            <a:endParaRPr lang="en-IE" sz="320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4040188" cy="639762"/>
          </a:xfrm>
        </p:spPr>
        <p:txBody>
          <a:bodyPr>
            <a:normAutofit fontScale="85000" lnSpcReduction="10000"/>
          </a:bodyPr>
          <a:lstStyle/>
          <a:p>
            <a:r>
              <a:rPr lang="en-IE" smtClean="0"/>
              <a:t>Iarmhairt Fótaileictreach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62673" y="1196752"/>
            <a:ext cx="4041775" cy="639762"/>
          </a:xfrm>
        </p:spPr>
        <p:txBody>
          <a:bodyPr/>
          <a:lstStyle/>
          <a:p>
            <a:r>
              <a:rPr lang="en-IE" smtClean="0"/>
              <a:t>Teoiric chaindiam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23528" y="2060848"/>
            <a:ext cx="4040188" cy="3951288"/>
          </a:xfrm>
        </p:spPr>
        <p:txBody>
          <a:bodyPr>
            <a:normAutofit fontScale="92500" lnSpcReduction="10000"/>
          </a:bodyPr>
          <a:lstStyle/>
          <a:p>
            <a:r>
              <a:rPr lang="en-IE" smtClean="0"/>
              <a:t>Íosmhinicíocht ag teastáil chun leictreoin a scaoileadh</a:t>
            </a:r>
          </a:p>
          <a:p>
            <a:r>
              <a:rPr lang="en-IE" smtClean="0"/>
              <a:t>Is airde an mhinicíocht is mó an uasfhuinneamh cinéiteach ag na leictreon</a:t>
            </a:r>
          </a:p>
          <a:p>
            <a:r>
              <a:rPr lang="en-IE" smtClean="0"/>
              <a:t>Níl aon bhaint idir déine solais agus fuinneamh na leictreon</a:t>
            </a:r>
          </a:p>
          <a:p>
            <a:r>
              <a:rPr lang="en-IE" smtClean="0"/>
              <a:t>Is mó an déine is mó líon na leictron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060848"/>
            <a:ext cx="3931920" cy="3489960"/>
          </a:xfrm>
        </p:spPr>
        <p:txBody>
          <a:bodyPr>
            <a:normAutofit fontScale="85000" lnSpcReduction="20000"/>
          </a:bodyPr>
          <a:lstStyle/>
          <a:p>
            <a:r>
              <a:rPr lang="en-IE" smtClean="0"/>
              <a:t>hf &lt; </a:t>
            </a:r>
            <a:r>
              <a:rPr lang="el-GR" smtClean="0"/>
              <a:t>φ</a:t>
            </a:r>
            <a:r>
              <a:rPr lang="en-IE" smtClean="0"/>
              <a:t> =&gt; níl go leor fhuinnimh chun leictreoin a scaoiileadh</a:t>
            </a:r>
          </a:p>
          <a:p>
            <a:r>
              <a:rPr lang="en-IE" smtClean="0"/>
              <a:t>E </a:t>
            </a:r>
            <a:r>
              <a:rPr lang="el-GR" smtClean="0"/>
              <a:t>α</a:t>
            </a:r>
            <a:r>
              <a:rPr lang="en-IE" smtClean="0"/>
              <a:t> f=&gt; is mó f is mó fuinneamh na leictreon</a:t>
            </a:r>
          </a:p>
          <a:p>
            <a:r>
              <a:rPr lang="en-IE" smtClean="0"/>
              <a:t>Is mó déine is mó líon na bhfótóin ach is ar minicíocht a bhraitheann fuinneamh</a:t>
            </a:r>
          </a:p>
          <a:p>
            <a:r>
              <a:rPr lang="en-IE" smtClean="0"/>
              <a:t>Is mó déine is mó líon na bhfótóin agus is mó líon na leictreon a scaoiltear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732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Dlí Einstein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b="1"/>
              <a:t>hf</a:t>
            </a:r>
            <a:r>
              <a:rPr lang="en-IE" b="1" baseline="-25000"/>
              <a:t>o</a:t>
            </a:r>
            <a:r>
              <a:rPr lang="en-IE" b="1"/>
              <a:t>	= 	Φ </a:t>
            </a:r>
            <a:endParaRPr lang="en-IE" b="1" smtClean="0"/>
          </a:p>
          <a:p>
            <a:r>
              <a:rPr lang="en-IE" b="1" smtClean="0"/>
              <a:t>Tógann an leictreon Φ agus pé fuinneamh atá fágtha ón bhfótón =&gt; fuinneamh cinéiteach sa leictreon</a:t>
            </a:r>
          </a:p>
          <a:p>
            <a:pPr marL="0" indent="0">
              <a:buNone/>
            </a:pPr>
            <a:r>
              <a:rPr lang="en-IE" b="1" smtClean="0"/>
              <a:t>	</a:t>
            </a:r>
            <a:r>
              <a:rPr lang="en-IE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hf</a:t>
            </a:r>
            <a:r>
              <a:rPr lang="en-IE" b="1">
                <a:solidFill>
                  <a:schemeClr val="tx2">
                    <a:lumMod val="60000"/>
                    <a:lumOff val="40000"/>
                  </a:schemeClr>
                </a:solidFill>
              </a:rPr>
              <a:t>		=	Φ	</a:t>
            </a:r>
            <a:r>
              <a:rPr lang="en-IE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</a:t>
            </a:r>
            <a:r>
              <a:rPr lang="en-IE" b="1">
                <a:solidFill>
                  <a:schemeClr val="tx2">
                    <a:lumMod val="60000"/>
                    <a:lumOff val="40000"/>
                  </a:schemeClr>
                </a:solidFill>
              </a:rPr>
              <a:t>	½ </a:t>
            </a:r>
            <a:r>
              <a:rPr lang="en-IE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mv</a:t>
            </a:r>
            <a:r>
              <a:rPr lang="en-IE" b="1" baseline="30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IE" b="1" baseline="-25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</a:p>
          <a:p>
            <a:pPr marL="0" indent="0">
              <a:buNone/>
            </a:pPr>
            <a:r>
              <a:rPr lang="en-IE" b="1"/>
              <a:t>Φ 	= hf</a:t>
            </a:r>
            <a:r>
              <a:rPr lang="en-IE" b="1" baseline="-25000"/>
              <a:t>o	</a:t>
            </a:r>
            <a:r>
              <a:rPr lang="en-IE" b="1"/>
              <a:t> 	= 	</a:t>
            </a:r>
            <a:r>
              <a:rPr lang="en-IE" b="1" u="sng" smtClean="0"/>
              <a:t>hc</a:t>
            </a:r>
            <a:r>
              <a:rPr lang="en-IE" b="1"/>
              <a:t>	</a:t>
            </a:r>
            <a:r>
              <a:rPr lang="en-IE" b="1" smtClean="0"/>
              <a:t>&amp;</a:t>
            </a:r>
            <a:r>
              <a:rPr lang="en-IE" b="1"/>
              <a:t>	hf = </a:t>
            </a:r>
            <a:r>
              <a:rPr lang="en-IE" b="1" u="sng"/>
              <a:t>hc</a:t>
            </a:r>
            <a:endParaRPr lang="en-IE"/>
          </a:p>
          <a:p>
            <a:pPr marL="0" indent="0">
              <a:buNone/>
            </a:pPr>
            <a:r>
              <a:rPr lang="en-IE" b="1"/>
              <a:t>			  	</a:t>
            </a:r>
            <a:r>
              <a:rPr lang="en-IE" b="1" smtClean="0"/>
              <a:t>	λ</a:t>
            </a:r>
            <a:r>
              <a:rPr lang="en-IE" b="1" baseline="-25000" smtClean="0"/>
              <a:t>o</a:t>
            </a:r>
            <a:r>
              <a:rPr lang="en-IE" b="1" baseline="-25000"/>
              <a:t>			</a:t>
            </a:r>
            <a:r>
              <a:rPr lang="en-IE" b="1"/>
              <a:t>λ</a:t>
            </a:r>
            <a:endParaRPr lang="en-IE"/>
          </a:p>
          <a:p>
            <a:pPr marL="0" indent="0">
              <a:buNone/>
            </a:pPr>
            <a:r>
              <a:rPr lang="en-IE"/>
              <a:t> </a:t>
            </a:r>
          </a:p>
          <a:p>
            <a:pPr marL="0" indent="0">
              <a:buNone/>
            </a:pPr>
            <a:endParaRPr lang="en-IE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Leictreoin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mtClean="0"/>
              <a:t>Airíonna</a:t>
            </a:r>
          </a:p>
          <a:p>
            <a:r>
              <a:rPr lang="en-IE"/>
              <a:t>Pairteagáil a thimpeallaíonn an núicléas san adamh ar scealla ar leith.</a:t>
            </a:r>
          </a:p>
          <a:p>
            <a:r>
              <a:rPr lang="en-IE" smtClean="0"/>
              <a:t>Mais </a:t>
            </a:r>
            <a:r>
              <a:rPr lang="en-IE"/>
              <a:t>an-bheag aige – 9.1 X 10</a:t>
            </a:r>
            <a:r>
              <a:rPr lang="en-IE" baseline="30000"/>
              <a:t>-31</a:t>
            </a:r>
            <a:r>
              <a:rPr lang="en-IE"/>
              <a:t> Kg</a:t>
            </a:r>
          </a:p>
          <a:p>
            <a:r>
              <a:rPr lang="en-IE" smtClean="0"/>
              <a:t>Lucht </a:t>
            </a:r>
            <a:r>
              <a:rPr lang="en-IE"/>
              <a:t>diúltach – 1.6 x 10 </a:t>
            </a:r>
            <a:r>
              <a:rPr lang="en-IE" baseline="30000"/>
              <a:t>-19</a:t>
            </a:r>
            <a:r>
              <a:rPr lang="en-IE"/>
              <a:t>C</a:t>
            </a:r>
          </a:p>
          <a:p>
            <a:r>
              <a:rPr lang="en-IE" smtClean="0"/>
              <a:t> </a:t>
            </a:r>
            <a:r>
              <a:rPr lang="en-IE"/>
              <a:t>Is í luach lucht an leictreoin an íosmhéid luchta atá ar fáil  go nadúrtha.</a:t>
            </a:r>
          </a:p>
          <a:p>
            <a:r>
              <a:rPr lang="en-IE" smtClean="0"/>
              <a:t>Is </a:t>
            </a:r>
            <a:r>
              <a:rPr lang="en-IE"/>
              <a:t>lucht doroinnte é. 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79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64530"/>
            <a:ext cx="8183880" cy="1051560"/>
          </a:xfrm>
        </p:spPr>
        <p:txBody>
          <a:bodyPr>
            <a:normAutofit/>
          </a:bodyPr>
          <a:lstStyle/>
          <a:p>
            <a:r>
              <a:rPr lang="pt-BR" sz="2000" b="1" i="1"/>
              <a:t>FEIDHMEANNA A BHAINTEAR AS FEISTÍ BRAITE</a:t>
            </a:r>
            <a:br>
              <a:rPr lang="pt-BR" sz="2000" b="1" i="1"/>
            </a:br>
            <a:r>
              <a:rPr lang="en-IE" sz="2000" b="1" i="1"/>
              <a:t>FÓTAILEICTREACHA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b="1" smtClean="0"/>
              <a:t>aláraim </a:t>
            </a:r>
            <a:r>
              <a:rPr lang="en-IE" sz="2400" b="1"/>
              <a:t>bhuirgléireachta </a:t>
            </a:r>
            <a:r>
              <a:rPr lang="en-IE" sz="2400"/>
              <a:t>de chineálacha éagsúla</a:t>
            </a:r>
          </a:p>
          <a:p>
            <a:r>
              <a:rPr lang="en-IE" sz="2400" b="1" smtClean="0"/>
              <a:t>doirse </a:t>
            </a:r>
            <a:r>
              <a:rPr lang="en-IE" sz="2400" b="1"/>
              <a:t>uathoibríocha</a:t>
            </a:r>
          </a:p>
          <a:p>
            <a:r>
              <a:rPr lang="pt-BR" sz="2400" b="1" smtClean="0"/>
              <a:t>earraí </a:t>
            </a:r>
            <a:r>
              <a:rPr lang="pt-BR" sz="2400" b="1"/>
              <a:t>a chomhaireamh </a:t>
            </a:r>
            <a:r>
              <a:rPr lang="pt-BR" sz="2400"/>
              <a:t>ar chrios iompair</a:t>
            </a:r>
          </a:p>
          <a:p>
            <a:r>
              <a:rPr lang="en-IE" sz="2400" smtClean="0"/>
              <a:t>faireachán </a:t>
            </a:r>
            <a:r>
              <a:rPr lang="en-IE" sz="2400"/>
              <a:t>agus rialú a dhéanamh ar an lasair i ndóire téimh lárnaigh</a:t>
            </a:r>
            <a:r>
              <a:rPr lang="en-IE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59228"/>
            <a:ext cx="2594106" cy="21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55147"/>
            <a:ext cx="3271033" cy="18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X-ghathanna -Roentgen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/>
              <a:t>Radaíocht leictreamhaighnéadach dár mhinicíocht ard a n-astaítear nuair a ionsaíonn leictreoin atá faoi mhórluas dár bharr voltais ard le targaid miotail.</a:t>
            </a:r>
            <a:endParaRPr lang="en-IE"/>
          </a:p>
          <a:p>
            <a:endParaRPr lang="en-I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18987"/>
            <a:ext cx="8424936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19287"/>
            <a:ext cx="10572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X-ghathanna</a:t>
            </a:r>
            <a:endParaRPr lang="en-IE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64804"/>
            <a:ext cx="403406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280148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Feadán x-ghathanna</a:t>
            </a:r>
            <a:endParaRPr lang="en-IE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718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032" y="4581128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>
                <a:hlinkClick r:id="rId3"/>
              </a:rPr>
              <a:t>http://www.colorado.edu/physics/2000/xray/making_xrays.html</a:t>
            </a:r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899592" y="6211669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>
                <a:hlinkClick r:id="rId4"/>
              </a:rPr>
              <a:t>http://www.youtube.com/watch?v=Bc0eOjWkxpU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17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E" smtClean="0"/>
              <a:t>Airíonna x-ghathanna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989040"/>
          </a:xfrm>
        </p:spPr>
        <p:txBody>
          <a:bodyPr>
            <a:noAutofit/>
          </a:bodyPr>
          <a:lstStyle/>
          <a:p>
            <a:pPr lvl="0"/>
            <a:r>
              <a:rPr lang="en-IE"/>
              <a:t>Radaíocht leictreamaighnéadach le tonnfhad idir 10</a:t>
            </a:r>
            <a:r>
              <a:rPr lang="en-IE" baseline="30000"/>
              <a:t>-9</a:t>
            </a:r>
            <a:r>
              <a:rPr lang="en-IE"/>
              <a:t> agus 10</a:t>
            </a:r>
            <a:r>
              <a:rPr lang="en-IE" baseline="30000"/>
              <a:t>-15</a:t>
            </a:r>
            <a:r>
              <a:rPr lang="en-IE"/>
              <a:t>m</a:t>
            </a:r>
          </a:p>
          <a:p>
            <a:pPr lvl="0"/>
            <a:r>
              <a:rPr lang="en-IE"/>
              <a:t>Ianaíonn siad damhna – is féidir leo leictreoin a bhaint nuair a théann siad trí adaimh. Glaotar iain ar adaimh a chailleann leictreoin.</a:t>
            </a:r>
          </a:p>
          <a:p>
            <a:pPr lvl="0"/>
            <a:r>
              <a:rPr lang="en-IE"/>
              <a:t>Is feidir leo dul tríd ábhair atá teimhneach (</a:t>
            </a:r>
            <a:r>
              <a:rPr lang="en-IE" smtClean="0"/>
              <a:t>opaque</a:t>
            </a:r>
            <a:r>
              <a:rPr lang="en-IE"/>
              <a:t>) le solas so-fheicthe (m.s. craiceann</a:t>
            </a:r>
            <a:r>
              <a:rPr lang="en-IE" smtClean="0"/>
              <a:t>)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95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805840"/>
          </a:xfrm>
        </p:spPr>
        <p:txBody>
          <a:bodyPr/>
          <a:lstStyle/>
          <a:p>
            <a:r>
              <a:rPr lang="en-IE" smtClean="0"/>
              <a:t>Airíonna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IE"/>
              <a:t>Ní féidir iad a shraonadh i reimse maighnéadach ná i réimse leictreach. Dá bhrí sin níl siad luchtaithe</a:t>
            </a:r>
          </a:p>
          <a:p>
            <a:pPr lvl="0"/>
            <a:r>
              <a:rPr lang="en-IE"/>
              <a:t>Cruthaíonn siad fluairiseach ar abhair ar leith</a:t>
            </a:r>
          </a:p>
          <a:p>
            <a:pPr lvl="0"/>
            <a:r>
              <a:rPr lang="en-IE"/>
              <a:t>Cuireann siad íomha ar pháipéar fhotagrafach</a:t>
            </a:r>
          </a:p>
          <a:p>
            <a:pPr lvl="0"/>
            <a:r>
              <a:rPr lang="en-IE"/>
              <a:t>Is féidir iad a dhíraonadh. Úsáidtear criotail mar ghríl dhiraonta.</a:t>
            </a:r>
          </a:p>
          <a:p>
            <a:r>
              <a:rPr lang="en-IE"/>
              <a:t>Is cúis astaíochta fhótaileictreigh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395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IE" smtClean="0"/>
              <a:t>Iarmhairt Fótaileictreach &amp; </a:t>
            </a:r>
            <a:br>
              <a:rPr lang="en-IE" smtClean="0"/>
            </a:br>
            <a:r>
              <a:rPr lang="en-IE" smtClean="0"/>
              <a:t>x-ghathanna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Iarmhairt- radaíocht leictreamaighnéadach ag scaoileadh leictreoin ó dhromchla miotail</a:t>
            </a:r>
          </a:p>
          <a:p>
            <a:endParaRPr lang="en-IE"/>
          </a:p>
          <a:p>
            <a:r>
              <a:rPr lang="en-IE" smtClean="0"/>
              <a:t>X-ghathanna- leictreoin faoi ard luas ag buaileadh le targaid miotail agus radaíocht leictreamaighnéadach a scaoileadh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72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IE" smtClean="0"/>
              <a:t>Úsáideanna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IE" b="1"/>
              <a:t>Íomhanna x-ghathacha</a:t>
            </a:r>
            <a:endParaRPr lang="en-IE"/>
          </a:p>
          <a:p>
            <a:r>
              <a:rPr lang="en-IE" b="1" smtClean="0"/>
              <a:t>Scanadh </a:t>
            </a:r>
            <a:r>
              <a:rPr lang="en-IE" b="1"/>
              <a:t>CAT</a:t>
            </a:r>
            <a:r>
              <a:rPr lang="en-IE"/>
              <a:t> </a:t>
            </a:r>
            <a:r>
              <a:rPr lang="en-IE" smtClean="0"/>
              <a:t>–</a:t>
            </a:r>
            <a:r>
              <a:rPr lang="en-IE" b="1"/>
              <a:t> </a:t>
            </a:r>
            <a:endParaRPr lang="en-IE"/>
          </a:p>
          <a:p>
            <a:r>
              <a:rPr lang="en-IE" b="1"/>
              <a:t>Cealla ailseacha a </a:t>
            </a:r>
            <a:r>
              <a:rPr lang="en-IE" b="1" smtClean="0"/>
              <a:t>mhárú</a:t>
            </a:r>
            <a:endParaRPr lang="en-IE"/>
          </a:p>
          <a:p>
            <a:r>
              <a:rPr lang="en-IE" b="1"/>
              <a:t>Úsaideanna tionsclaíochta</a:t>
            </a:r>
            <a:endParaRPr lang="en-IE"/>
          </a:p>
          <a:p>
            <a:pPr lvl="0"/>
            <a:r>
              <a:rPr lang="en-IE"/>
              <a:t>Lochtanna agus scoilteanna i miotail, tátháin (welds) agus teilgean (casting) a aimsiú </a:t>
            </a:r>
            <a:r>
              <a:rPr lang="en-IE" smtClean="0"/>
              <a:t>–</a:t>
            </a:r>
          </a:p>
          <a:p>
            <a:pPr lvl="0"/>
            <a:r>
              <a:rPr lang="en-IE" smtClean="0"/>
              <a:t>Griangrafanna </a:t>
            </a:r>
            <a:r>
              <a:rPr lang="en-IE"/>
              <a:t>lastigh de innill </a:t>
            </a:r>
            <a:endParaRPr lang="en-IE" smtClean="0"/>
          </a:p>
          <a:p>
            <a:pPr lvl="0"/>
            <a:r>
              <a:rPr lang="en-IE" smtClean="0"/>
              <a:t>Tiús </a:t>
            </a:r>
            <a:r>
              <a:rPr lang="en-IE"/>
              <a:t>ábhar a </a:t>
            </a:r>
            <a:r>
              <a:rPr lang="en-IE" smtClean="0"/>
              <a:t>thomhas.</a:t>
            </a:r>
            <a:endParaRPr lang="en-IE"/>
          </a:p>
          <a:p>
            <a:pPr lvl="0"/>
            <a:r>
              <a:rPr lang="en-IE"/>
              <a:t>Criostalghrafaíocht (crystallography</a:t>
            </a:r>
            <a:r>
              <a:rPr lang="en-IE" smtClean="0"/>
              <a:t>)</a:t>
            </a:r>
            <a:r>
              <a:rPr lang="en-IE">
                <a:hlinkClick r:id="rId2"/>
              </a:rPr>
              <a:t> </a:t>
            </a:r>
            <a:r>
              <a:rPr lang="en-IE" sz="2000">
                <a:hlinkClick r:id="rId2"/>
              </a:rPr>
              <a:t>http://www.swordswallow.com/xrays.php</a:t>
            </a:r>
            <a:endParaRPr lang="en-IE" sz="200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14" y="332656"/>
            <a:ext cx="25885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Baoil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b="1"/>
              <a:t>Radaíocht ianú</a:t>
            </a:r>
            <a:r>
              <a:rPr lang="en-IE"/>
              <a:t> atá inti. </a:t>
            </a:r>
          </a:p>
          <a:p>
            <a:r>
              <a:rPr lang="en-IE"/>
              <a:t>Is feidir leo dochar a dhéanamh d’fhíocháin bhitheolaíocht. Athraíonn siad móiliní trí ianú agus cruthaíonn siad comhdhúile nimhiúla</a:t>
            </a:r>
          </a:p>
          <a:p>
            <a:r>
              <a:rPr lang="en-IE"/>
              <a:t>Maraíonn siad cealla áirithe – cúis anemacht nólaghdú ar díonacht ar ghalair</a:t>
            </a:r>
          </a:p>
          <a:p>
            <a:r>
              <a:rPr lang="en-IE"/>
              <a:t>Cúis </a:t>
            </a:r>
            <a:r>
              <a:rPr lang="en-IE" smtClean="0"/>
              <a:t>ailse</a:t>
            </a:r>
            <a:endParaRPr lang="en-IE"/>
          </a:p>
          <a:p>
            <a:r>
              <a:rPr lang="en-IE"/>
              <a:t>Braitheann dochar ar neart na x-ghathanna. Is mó an fuinneamh atá iontu is mó an damáiste a dhéanann siad. </a:t>
            </a:r>
          </a:p>
        </p:txBody>
      </p:sp>
    </p:spTree>
    <p:extLst>
      <p:ext uri="{BB962C8B-B14F-4D97-AF65-F5344CB8AC3E}">
        <p14:creationId xmlns:p14="http://schemas.microsoft.com/office/powerpoint/2010/main" val="15590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Leictreon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George Stoney – a chuir an t-ainm air</a:t>
            </a:r>
          </a:p>
          <a:p>
            <a:pPr marL="0" indent="0">
              <a:buNone/>
            </a:pPr>
            <a:r>
              <a:rPr lang="en-IE" smtClean="0"/>
              <a:t>(Éireannach)</a:t>
            </a:r>
          </a:p>
          <a:p>
            <a:r>
              <a:rPr lang="en-IE" smtClean="0"/>
              <a:t>Robert Millikan – a d’oibrigh amach luach na luchta</a:t>
            </a:r>
          </a:p>
          <a:p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21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Léas leictreoin a tháirgeadh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mtClean="0"/>
              <a:t>Astaíocht Theirmianach </a:t>
            </a:r>
          </a:p>
          <a:p>
            <a:pPr marL="0" indent="0">
              <a:buNone/>
            </a:pPr>
            <a:r>
              <a:rPr lang="en-IE" smtClean="0"/>
              <a:t>(Thermionic Emission)</a:t>
            </a:r>
          </a:p>
          <a:p>
            <a:pPr marL="0" indent="0">
              <a:buNone/>
            </a:pPr>
            <a:r>
              <a:rPr lang="en-IE" smtClean="0"/>
              <a:t>Scaoileadh leictreon ó dhromchla miotail te</a:t>
            </a:r>
            <a:endParaRPr lang="en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3600400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1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7924800" cy="838200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Arial" charset="0"/>
              </a:rPr>
              <a:t>Fionnachan an leictreoin</a:t>
            </a:r>
            <a:endParaRPr lang="en-US" sz="3200"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11560" y="762000"/>
            <a:ext cx="833082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smtClean="0">
                <a:latin typeface="Arial" charset="0"/>
              </a:rPr>
              <a:t>I </a:t>
            </a:r>
            <a:r>
              <a:rPr lang="en-US" sz="3600" b="1">
                <a:latin typeface="Arial" charset="0"/>
              </a:rPr>
              <a:t>1897, </a:t>
            </a:r>
            <a:r>
              <a:rPr lang="en-US" sz="3600" b="1" smtClean="0">
                <a:latin typeface="Arial" charset="0"/>
              </a:rPr>
              <a:t>d’úsáid J.J</a:t>
            </a:r>
            <a:r>
              <a:rPr lang="en-US" sz="3600" b="1">
                <a:latin typeface="Arial" charset="0"/>
              </a:rPr>
              <a:t>. Thomson </a:t>
            </a:r>
            <a:r>
              <a:rPr lang="en-US" sz="3600" b="1" smtClean="0">
                <a:latin typeface="Arial" charset="0"/>
              </a:rPr>
              <a:t>feadán ga-chatóideach chun pairteagáil diúltacha a asimisú-</a:t>
            </a:r>
            <a:r>
              <a:rPr lang="en-US" sz="3600" b="1" smtClean="0">
                <a:solidFill>
                  <a:srgbClr val="FFFF00"/>
                </a:solidFill>
                <a:latin typeface="Arial" charset="0"/>
              </a:rPr>
              <a:t>An leictreon</a:t>
            </a:r>
            <a:endParaRPr lang="en-US" sz="36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246" name="Picture 6" descr="cathoderay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2454771"/>
            <a:ext cx="5727030" cy="3648640"/>
          </a:xfr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5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Feadán Ga-chatóideach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1600">
                <a:hlinkClick r:id="rId2"/>
              </a:rPr>
              <a:t>http://</a:t>
            </a:r>
            <a:r>
              <a:rPr lang="en-IE" sz="1600" smtClean="0">
                <a:hlinkClick r:id="rId2"/>
              </a:rPr>
              <a:t>www.youtube.com/watch?gl=IE&amp;hl=en-GB&amp;v=IdTxGJjA4Jw</a:t>
            </a:r>
            <a:r>
              <a:rPr lang="en-IE" sz="1600" smtClean="0"/>
              <a:t> Dr Brian Cox</a:t>
            </a:r>
            <a:endParaRPr lang="en-IE" sz="1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13" y="2132856"/>
            <a:ext cx="5852876" cy="310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6197" y="1268760"/>
            <a:ext cx="7288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>
                <a:hlinkClick r:id="rId4"/>
              </a:rPr>
              <a:t>http://</a:t>
            </a:r>
            <a:r>
              <a:rPr lang="en-IE" smtClean="0">
                <a:hlinkClick r:id="rId4"/>
              </a:rPr>
              <a:t>micro.magnet.fsu.edu/electromag/java/crookestube/index.html</a:t>
            </a:r>
            <a:r>
              <a:rPr lang="en-IE" smtClean="0"/>
              <a:t> Maltese Cross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26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Gathanna Catóideacha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60851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IE" sz="4500" b="1">
                <a:solidFill>
                  <a:srgbClr val="FF0000"/>
                </a:solidFill>
              </a:rPr>
              <a:t>Gathanna catóideacha </a:t>
            </a:r>
            <a:endParaRPr lang="en-IE" sz="4500" b="1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sz="4500" smtClean="0"/>
              <a:t>sruthanna </a:t>
            </a:r>
            <a:r>
              <a:rPr lang="en-IE" sz="4500"/>
              <a:t>de leictreoin faoi </a:t>
            </a:r>
            <a:r>
              <a:rPr lang="en-IE" sz="4500" smtClean="0"/>
              <a:t>ardluas</a:t>
            </a:r>
          </a:p>
          <a:p>
            <a:pPr marL="0" indent="0">
              <a:buNone/>
            </a:pPr>
            <a:endParaRPr lang="en-IE" sz="4500" smtClean="0"/>
          </a:p>
          <a:p>
            <a:pPr marL="0" indent="0">
              <a:buNone/>
            </a:pPr>
            <a:r>
              <a:rPr lang="en-IE" sz="5100" b="1" smtClean="0"/>
              <a:t>Airíonna</a:t>
            </a:r>
          </a:p>
          <a:p>
            <a:r>
              <a:rPr lang="en-IE" sz="5100"/>
              <a:t>Gluaiseann siad i línte díreacha</a:t>
            </a:r>
          </a:p>
          <a:p>
            <a:r>
              <a:rPr lang="en-IE" sz="5100" smtClean="0"/>
              <a:t> </a:t>
            </a:r>
            <a:r>
              <a:rPr lang="en-IE" sz="5100"/>
              <a:t>Astaitear solas ó roinnt ábhair nuair a bhuaileann siad leo m.s. sulfíd </a:t>
            </a:r>
            <a:r>
              <a:rPr lang="en-IE" sz="5100" smtClean="0"/>
              <a:t>since.</a:t>
            </a:r>
          </a:p>
          <a:p>
            <a:r>
              <a:rPr lang="en-IE" sz="5100" smtClean="0"/>
              <a:t>Ta fuinneamh cinéiteach acu</a:t>
            </a:r>
          </a:p>
          <a:p>
            <a:r>
              <a:rPr lang="en-IE" sz="5100" smtClean="0"/>
              <a:t> </a:t>
            </a:r>
            <a:r>
              <a:rPr lang="en-IE" sz="5100"/>
              <a:t>Is féidir iad a sraonadh i réimsí leictreacha agus i réimsí maighnéadacha a léiríonn go </a:t>
            </a:r>
            <a:r>
              <a:rPr lang="en-IE" sz="5100" smtClean="0"/>
              <a:t> </a:t>
            </a:r>
            <a:r>
              <a:rPr lang="en-IE" sz="5100"/>
              <a:t>bhfuil na páirteagáil luchtaithe.</a:t>
            </a:r>
          </a:p>
          <a:p>
            <a:r>
              <a:rPr lang="en-IE" sz="5100" smtClean="0"/>
              <a:t>Is </a:t>
            </a:r>
            <a:r>
              <a:rPr lang="en-IE" sz="5100"/>
              <a:t>féidir leo x-ghathanna a chruthú.</a:t>
            </a:r>
          </a:p>
          <a:p>
            <a:r>
              <a:rPr lang="en-IE" sz="5100" smtClean="0"/>
              <a:t>Tá </a:t>
            </a:r>
            <a:r>
              <a:rPr lang="en-IE" sz="5100"/>
              <a:t>siad do-fheicthe ach is féidir iad a bhrath nuair a dhéanann siad </a:t>
            </a:r>
            <a:r>
              <a:rPr lang="en-IE" sz="5100" smtClean="0"/>
              <a:t>fluairiseacht</a:t>
            </a:r>
            <a:endParaRPr lang="en-IE" sz="5100"/>
          </a:p>
        </p:txBody>
      </p:sp>
    </p:spTree>
    <p:extLst>
      <p:ext uri="{BB962C8B-B14F-4D97-AF65-F5344CB8AC3E}">
        <p14:creationId xmlns:p14="http://schemas.microsoft.com/office/powerpoint/2010/main" val="319708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IE" sz="4000" b="1" smtClean="0"/>
              <a:t/>
            </a:r>
            <a:br>
              <a:rPr lang="en-IE" sz="4000" b="1" smtClean="0"/>
            </a:br>
            <a:r>
              <a:rPr lang="en-IE"/>
              <a:t/>
            </a:r>
            <a:br>
              <a:rPr lang="en-IE"/>
            </a:br>
            <a:endParaRPr lang="en-IE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74" y="3284984"/>
            <a:ext cx="5052733" cy="25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941" y="1400002"/>
            <a:ext cx="4559718" cy="176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6021288"/>
            <a:ext cx="6812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>
                <a:hlinkClick r:id="rId4"/>
              </a:rPr>
              <a:t>http://lectureonline.cl.msu.edu/~mmp/kap18/RR4460app.htm</a:t>
            </a:r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467544" y="47667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700" b="1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Sraonadh i réimsí leictreacha </a:t>
            </a:r>
            <a:r>
              <a:rPr lang="en-IE" sz="2700" b="1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&amp;  maighnéadacha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75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491</TotalTime>
  <Words>1150</Words>
  <Application>Microsoft Office PowerPoint</Application>
  <PresentationFormat>On-screen Show (4:3)</PresentationFormat>
  <Paragraphs>215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Aspect</vt:lpstr>
      <vt:lpstr>Caibidil 29</vt:lpstr>
      <vt:lpstr>Sa chaibidil seo</vt:lpstr>
      <vt:lpstr>Leictreoin</vt:lpstr>
      <vt:lpstr>Leictreon</vt:lpstr>
      <vt:lpstr>Léas leictreoin a tháirgeadh</vt:lpstr>
      <vt:lpstr>Fionnachan an leictreoin</vt:lpstr>
      <vt:lpstr>Feadán Ga-chatóideach</vt:lpstr>
      <vt:lpstr>Gathanna Catóideacha</vt:lpstr>
      <vt:lpstr>  </vt:lpstr>
      <vt:lpstr>Fuinneamh i réimse leictreach</vt:lpstr>
      <vt:lpstr>Fuinneamh an leictreoin</vt:lpstr>
      <vt:lpstr>Leictreonvolt</vt:lpstr>
      <vt:lpstr>Conair chiorcalach léas leictreoni réimse maighnéadach</vt:lpstr>
      <vt:lpstr>Úsaideanna a bhaint as feadán g-catóideacha</vt:lpstr>
      <vt:lpstr>Gathanna Catóideacha</vt:lpstr>
      <vt:lpstr>Astaíocht fhótaileictreach (Photoelectric effect)</vt:lpstr>
      <vt:lpstr>Turgnamh chun iarmhairt fótaileictreacha a léiriú</vt:lpstr>
      <vt:lpstr>Nascanna</vt:lpstr>
      <vt:lpstr>Feidhm Oibre (Work Function)</vt:lpstr>
      <vt:lpstr>Fótaichill</vt:lpstr>
      <vt:lpstr>Iniúchadh ar an iarmhairt 1-Déine solais</vt:lpstr>
      <vt:lpstr>Iniúchadh ar an iarmhairt 2-minicíocht f</vt:lpstr>
      <vt:lpstr>Minicíocht tairsí</vt:lpstr>
      <vt:lpstr>Solas mar thonn – pointí nár féidir a mhíniú</vt:lpstr>
      <vt:lpstr>Míniú Einstein </vt:lpstr>
      <vt:lpstr>Fótóin</vt:lpstr>
      <vt:lpstr>Iarmhairt Fótaileictreach</vt:lpstr>
      <vt:lpstr>Solas mar thonn – pointí nár féidir a mhíniú</vt:lpstr>
      <vt:lpstr>Dlí Einstein</vt:lpstr>
      <vt:lpstr>FEIDHMEANNA A BHAINTEAR AS FEISTÍ BRAITE FÓTAILEICTREACHA</vt:lpstr>
      <vt:lpstr>X-ghathanna -Roentgen</vt:lpstr>
      <vt:lpstr>X-ghathanna</vt:lpstr>
      <vt:lpstr>Feadán x-ghathanna</vt:lpstr>
      <vt:lpstr>Airíonna x-ghathanna</vt:lpstr>
      <vt:lpstr>Airíonna</vt:lpstr>
      <vt:lpstr>Iarmhairt Fótaileictreach &amp;  x-ghathanna</vt:lpstr>
      <vt:lpstr>Úsáideanna</vt:lpstr>
      <vt:lpstr>Baoil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Caibidil 29</dc:title>
  <dc:creator>User</dc:creator>
  <cp:lastModifiedBy>User</cp:lastModifiedBy>
  <cp:revision>31</cp:revision>
  <dcterms:created xsi:type="dcterms:W3CDTF">2012-03-13T17:52:37Z</dcterms:created>
  <dcterms:modified xsi:type="dcterms:W3CDTF">2012-04-16T19:39:57Z</dcterms:modified>
</cp:coreProperties>
</file>